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D71DC72-D9FB-44A8-AEDD-8E663671E5E3}">
  <a:tblStyle styleId="{ED71DC72-D9FB-44A8-AEDD-8E663671E5E3}" styleName="Table_0">
    <a:wholeTbl>
      <a:tcTxStyle>
        <a:font>
          <a:latin typeface="Arial"/>
          <a:ea typeface="Arial"/>
          <a:cs typeface="Arial"/>
        </a:font>
        <a:srgbClr val="000000"/>
      </a:tcTxStyle>
      <a:tcStyle>
        <a:tcBdr>
          <a:left>
            <a:ln w="6350" cap="flat" cmpd="sng">
              <a:solidFill>
                <a:srgbClr val="000000"/>
              </a:solidFill>
              <a:prstDash val="solid"/>
              <a:round/>
              <a:headEnd type="none" w="sm" len="sm"/>
              <a:tailEnd type="none" w="sm" len="sm"/>
            </a:ln>
          </a:left>
          <a:right>
            <a:ln w="6350" cap="flat" cmpd="sng">
              <a:solidFill>
                <a:srgbClr val="000000"/>
              </a:solidFill>
              <a:prstDash val="solid"/>
              <a:round/>
              <a:headEnd type="none" w="sm" len="sm"/>
              <a:tailEnd type="none" w="sm" len="sm"/>
            </a:ln>
          </a:right>
          <a:top>
            <a:ln w="6350" cap="flat" cmpd="sng">
              <a:solidFill>
                <a:srgbClr val="000000"/>
              </a:solidFill>
              <a:prstDash val="solid"/>
              <a:round/>
              <a:headEnd type="none" w="sm" len="sm"/>
              <a:tailEnd type="none" w="sm" len="sm"/>
            </a:ln>
          </a:top>
          <a:bottom>
            <a:ln w="6350" cap="flat" cmpd="sng">
              <a:solidFill>
                <a:srgbClr val="000000"/>
              </a:solidFill>
              <a:prstDash val="solid"/>
              <a:round/>
              <a:headEnd type="none" w="sm" len="sm"/>
              <a:tailEnd type="none" w="sm" len="sm"/>
            </a:ln>
          </a:bottom>
          <a:insideH>
            <a:ln w="6350" cap="flat" cmpd="sng">
              <a:solidFill>
                <a:srgbClr val="000000"/>
              </a:solidFill>
              <a:prstDash val="solid"/>
              <a:round/>
              <a:headEnd type="none" w="sm" len="sm"/>
              <a:tailEnd type="none" w="sm" len="sm"/>
            </a:ln>
          </a:insideH>
          <a:insideV>
            <a:ln w="635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0" d="100"/>
          <a:sy n="140" d="100"/>
        </p:scale>
        <p:origin x="102"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mqXBT7CB0X4"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4272560c53_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440"/>
              <a:buFont typeface="Arial"/>
              <a:buNone/>
            </a:pPr>
            <a:r>
              <a:rPr lang="en" sz="1000" b="1">
                <a:solidFill>
                  <a:schemeClr val="dk1"/>
                </a:solidFill>
              </a:rPr>
              <a:t>Building an exhibit activity:</a:t>
            </a:r>
            <a:endParaRPr sz="1000">
              <a:solidFill>
                <a:schemeClr val="dk1"/>
              </a:solidFill>
            </a:endParaRPr>
          </a:p>
          <a:p>
            <a:pPr marL="0" lvl="0" indent="0" algn="l" rtl="0">
              <a:lnSpc>
                <a:spcPct val="90000"/>
              </a:lnSpc>
              <a:spcBef>
                <a:spcPts val="0"/>
              </a:spcBef>
              <a:spcAft>
                <a:spcPts val="0"/>
              </a:spcAft>
              <a:buClr>
                <a:schemeClr val="dk1"/>
              </a:buClr>
              <a:buSzPts val="440"/>
              <a:buFont typeface="Arial"/>
              <a:buNone/>
            </a:pPr>
            <a:r>
              <a:rPr lang="en" sz="1000">
                <a:solidFill>
                  <a:schemeClr val="dk1"/>
                </a:solidFill>
              </a:rPr>
              <a:t>Questions to consider:</a:t>
            </a:r>
            <a:endParaRPr sz="1000" b="1">
              <a:solidFill>
                <a:schemeClr val="dk1"/>
              </a:solidFill>
            </a:endParaRPr>
          </a:p>
          <a:p>
            <a:pPr marL="285750" lvl="0" indent="-234950" algn="l" rtl="0">
              <a:lnSpc>
                <a:spcPct val="90000"/>
              </a:lnSpc>
              <a:spcBef>
                <a:spcPts val="0"/>
              </a:spcBef>
              <a:spcAft>
                <a:spcPts val="0"/>
              </a:spcAft>
              <a:buClr>
                <a:schemeClr val="dk1"/>
              </a:buClr>
              <a:buSzPts val="1000"/>
              <a:buChar char="•"/>
            </a:pPr>
            <a:r>
              <a:rPr lang="en" sz="1000">
                <a:solidFill>
                  <a:schemeClr val="dk1"/>
                </a:solidFill>
              </a:rPr>
              <a:t>How do we balance the oppression and resistance? </a:t>
            </a:r>
            <a:endParaRPr sz="1000">
              <a:solidFill>
                <a:schemeClr val="dk1"/>
              </a:solidFill>
            </a:endParaRPr>
          </a:p>
          <a:p>
            <a:pPr marL="285750" lvl="0" indent="-234950" algn="l" rtl="0">
              <a:lnSpc>
                <a:spcPct val="90000"/>
              </a:lnSpc>
              <a:spcBef>
                <a:spcPts val="0"/>
              </a:spcBef>
              <a:spcAft>
                <a:spcPts val="0"/>
              </a:spcAft>
              <a:buClr>
                <a:schemeClr val="dk1"/>
              </a:buClr>
              <a:buSzPts val="1000"/>
              <a:buChar char="•"/>
            </a:pPr>
            <a:r>
              <a:rPr lang="en" sz="1000">
                <a:solidFill>
                  <a:schemeClr val="dk1"/>
                </a:solidFill>
              </a:rPr>
              <a:t>How do we help students build a strong historical foundation, aware of the whole history (historiography). </a:t>
            </a:r>
            <a:endParaRPr sz="1000">
              <a:solidFill>
                <a:schemeClr val="dk1"/>
              </a:solidFill>
            </a:endParaRPr>
          </a:p>
          <a:p>
            <a:pPr marL="0" lvl="0" indent="0" algn="l" rtl="0">
              <a:lnSpc>
                <a:spcPct val="90000"/>
              </a:lnSpc>
              <a:spcBef>
                <a:spcPts val="0"/>
              </a:spcBef>
              <a:spcAft>
                <a:spcPts val="0"/>
              </a:spcAft>
              <a:buClr>
                <a:schemeClr val="dk1"/>
              </a:buClr>
              <a:buSzPts val="1100"/>
              <a:buFont typeface="Arial"/>
              <a:buNone/>
            </a:pPr>
            <a:r>
              <a:rPr lang="en" sz="1000" u="sng">
                <a:solidFill>
                  <a:schemeClr val="hlink"/>
                </a:solidFill>
                <a:hlinkClick r:id="rId3"/>
              </a:rPr>
              <a:t>https://www.youtube.com/watch?v=mqXBT7CB0X4</a:t>
            </a:r>
            <a:endParaRPr sz="1000"/>
          </a:p>
        </p:txBody>
      </p:sp>
      <p:sp>
        <p:nvSpPr>
          <p:cNvPr id="127" name="Google Shape;127;g14272560c53_1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43b6cab9b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endParaRPr/>
          </a:p>
        </p:txBody>
      </p:sp>
      <p:sp>
        <p:nvSpPr>
          <p:cNvPr id="136" name="Google Shape;136;g143b6cab9b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43b6cab9b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endParaRPr sz="1000"/>
          </a:p>
        </p:txBody>
      </p:sp>
      <p:sp>
        <p:nvSpPr>
          <p:cNvPr id="143" name="Google Shape;143;g143b6cab9bd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4272560c53_1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g14272560c53_1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4272560c53_1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g14272560c53_1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c44ec85ba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c44ec85ba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ca4c122966_1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ca4c122966_1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4272560c53_1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g14272560c53_1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Google Shape;57;p14"/>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8" name="Google Shape;58;p14"/>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59" name="Google Shape;59;p1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5"/>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5" name="Google Shape;65;p1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0" name="Google Shape;70;p16"/>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1" name="Google Shape;71;p1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2" name="Google Shape;72;p1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3" name="Google Shape;73;p1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6" name="Google Shape;76;p17"/>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7" name="Google Shape;77;p17"/>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8" name="Google Shape;78;p1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9" name="Google Shape;79;p1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0" name="Google Shape;80;p1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4" name="Google Shape;84;p18"/>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5" name="Google Shape;85;p18"/>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6" name="Google Shape;86;p18"/>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2" name="Google Shape;92;p1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3" name="Google Shape;93;p1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4" name="Google Shape;94;p1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150" cy="3655219"/>
          </a:xfrm>
          <a:prstGeom prst="rect">
            <a:avLst/>
          </a:prstGeom>
          <a:noFill/>
          <a:ln>
            <a:noFill/>
          </a:ln>
        </p:spPr>
      </p:sp>
      <p:sp>
        <p:nvSpPr>
          <p:cNvPr id="109" name="Google Shape;109;p22"/>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73" y="1467445"/>
            <a:ext cx="4358879" cy="1971675"/>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573" y="-447080"/>
            <a:ext cx="4358879" cy="5800725"/>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3Jx-1P8RLsQ&amp;list=PLLd1AFkP31XMRzbb1DnVZvda4Gym5S1Yf&amp;index=9" TargetMode="External"/><Relationship Id="rId3" Type="http://schemas.openxmlformats.org/officeDocument/2006/relationships/image" Target="../media/image3.jpeg"/><Relationship Id="rId7" Type="http://schemas.openxmlformats.org/officeDocument/2006/relationships/hyperlink" Target="https://barhama.com/NCC/CIVILWAR/"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constitutioncenter.org/the-constitution/historic-document-library/time-period/civil-war-and-reconstruction" TargetMode="External"/><Relationship Id="rId5" Type="http://schemas.openxmlformats.org/officeDocument/2006/relationships/hyperlink" Target="https://draftingtable.constitutioncenter.org/item/14th-amendment" TargetMode="External"/><Relationship Id="rId4" Type="http://schemas.openxmlformats.org/officeDocument/2006/relationships/hyperlink" Target="https://constitutioncenter.org/interactive-constitution/amendment/amendment-xi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2.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Shape 128"/>
        <p:cNvGrpSpPr/>
        <p:nvPr/>
      </p:nvGrpSpPr>
      <p:grpSpPr>
        <a:xfrm>
          <a:off x="0" y="0"/>
          <a:ext cx="0" cy="0"/>
          <a:chOff x="0" y="0"/>
          <a:chExt cx="0" cy="0"/>
        </a:xfrm>
      </p:grpSpPr>
      <p:pic>
        <p:nvPicPr>
          <p:cNvPr id="129" name="Google Shape;129;p25" descr="https://lh4.googleusercontent.com/bI_C1bdS9EVnC42YouQn76DjDwoYygOGz1bpKfH4nYxhvHMBcdBtcB3q7BDl5rH9S0QUKhZx_iO8la2RKmjWJl934efgR3M_VXYb896jW2TU1DQNaJfHLA2aZ8XTAvsDrIkGMhUnQDJ-HdTMpbQDMrzOlQ"/>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04800" y="1009650"/>
            <a:ext cx="8515350" cy="3050775"/>
          </a:xfrm>
          <a:prstGeom prst="rect">
            <a:avLst/>
          </a:prstGeom>
          <a:noFill/>
          <a:ln>
            <a:noFill/>
          </a:ln>
        </p:spPr>
      </p:pic>
      <p:sp>
        <p:nvSpPr>
          <p:cNvPr id="130" name="Google Shape;130;p25"/>
          <p:cNvSpPr/>
          <p:nvPr/>
        </p:nvSpPr>
        <p:spPr>
          <a:xfrm>
            <a:off x="9647956" y="-8558"/>
            <a:ext cx="3777000" cy="5160600"/>
          </a:xfrm>
          <a:prstGeom prst="rect">
            <a:avLst/>
          </a:prstGeom>
          <a:solidFill>
            <a:srgbClr val="ECECEC"/>
          </a:solidFill>
          <a:ln>
            <a:noFill/>
          </a:ln>
          <a:effectLst>
            <a:outerShdw blurRad="50800" dist="38100" dir="10800000" algn="r"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highlight>
                <a:schemeClr val="lt2"/>
              </a:highlight>
              <a:latin typeface="Calibri"/>
              <a:ea typeface="Calibri"/>
              <a:cs typeface="Calibri"/>
              <a:sym typeface="Calibri"/>
            </a:endParaRPr>
          </a:p>
        </p:txBody>
      </p:sp>
      <p:graphicFrame>
        <p:nvGraphicFramePr>
          <p:cNvPr id="131" name="Google Shape;131;p25"/>
          <p:cNvGraphicFramePr/>
          <p:nvPr/>
        </p:nvGraphicFramePr>
        <p:xfrm>
          <a:off x="304800" y="304800"/>
          <a:ext cx="8515350" cy="523875"/>
        </p:xfrm>
        <a:graphic>
          <a:graphicData uri="http://schemas.openxmlformats.org/drawingml/2006/table">
            <a:tbl>
              <a:tblPr bandRow="1">
                <a:noFill/>
                <a:tableStyleId>{ED71DC72-D9FB-44A8-AEDD-8E663671E5E3}</a:tableStyleId>
              </a:tblPr>
              <a:tblGrid>
                <a:gridCol w="8515350">
                  <a:extLst>
                    <a:ext uri="{9D8B030D-6E8A-4147-A177-3AD203B41FA5}">
                      <a16:colId xmlns:a16="http://schemas.microsoft.com/office/drawing/2014/main" val="20000"/>
                    </a:ext>
                  </a:extLst>
                </a:gridCol>
              </a:tblGrid>
              <a:tr h="523875">
                <a:tc>
                  <a:txBody>
                    <a:bodyPr/>
                    <a:lstStyle/>
                    <a:p>
                      <a:pPr marL="0" lvl="0" indent="0" algn="ctr" rtl="0">
                        <a:lnSpc>
                          <a:spcPct val="115000"/>
                        </a:lnSpc>
                        <a:spcBef>
                          <a:spcPts val="0"/>
                        </a:spcBef>
                        <a:spcAft>
                          <a:spcPts val="0"/>
                        </a:spcAft>
                        <a:buNone/>
                      </a:pPr>
                      <a:r>
                        <a:rPr lang="en" sz="2100" b="1">
                          <a:solidFill>
                            <a:srgbClr val="002169"/>
                          </a:solidFill>
                        </a:rPr>
                        <a:t>BUILD YOUR OWN EXHIBIT ON RECONSTRUCTION</a:t>
                      </a:r>
                      <a:endParaRPr sz="2100" b="1">
                        <a:solidFill>
                          <a:srgbClr val="002169"/>
                        </a:solidFill>
                      </a:endParaRPr>
                    </a:p>
                  </a:txBody>
                  <a:tcPr marL="68575" marR="68575" marT="18425" marB="18425" anchor="ctr">
                    <a:lnL w="28575" cap="flat" cmpd="sng">
                      <a:solidFill>
                        <a:srgbClr val="002169"/>
                      </a:solidFill>
                      <a:prstDash val="solid"/>
                      <a:round/>
                      <a:headEnd type="none" w="sm" len="sm"/>
                      <a:tailEnd type="none" w="sm" len="sm"/>
                    </a:lnL>
                    <a:lnR w="28575" cap="flat" cmpd="sng">
                      <a:solidFill>
                        <a:srgbClr val="002169"/>
                      </a:solidFill>
                      <a:prstDash val="solid"/>
                      <a:round/>
                      <a:headEnd type="none" w="sm" len="sm"/>
                      <a:tailEnd type="none" w="sm" len="sm"/>
                    </a:lnR>
                    <a:lnT w="28575" cap="flat" cmpd="sng">
                      <a:solidFill>
                        <a:srgbClr val="002169"/>
                      </a:solidFill>
                      <a:prstDash val="solid"/>
                      <a:round/>
                      <a:headEnd type="none" w="sm" len="sm"/>
                      <a:tailEnd type="none" w="sm" len="sm"/>
                    </a:lnT>
                    <a:lnB w="28575" cap="flat" cmpd="sng">
                      <a:solidFill>
                        <a:srgbClr val="002169"/>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32" name="Google Shape;132;p25"/>
          <p:cNvSpPr/>
          <p:nvPr/>
        </p:nvSpPr>
        <p:spPr>
          <a:xfrm>
            <a:off x="0" y="4241400"/>
            <a:ext cx="9144000" cy="902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3" name="Google Shape;133;p25"/>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3405188" y="4401938"/>
            <a:ext cx="2314575" cy="581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Shape 137"/>
        <p:cNvGrpSpPr/>
        <p:nvPr/>
      </p:nvGrpSpPr>
      <p:grpSpPr>
        <a:xfrm>
          <a:off x="0" y="0"/>
          <a:ext cx="0" cy="0"/>
          <a:chOff x="0" y="0"/>
          <a:chExt cx="0" cy="0"/>
        </a:xfrm>
      </p:grpSpPr>
      <p:pic>
        <p:nvPicPr>
          <p:cNvPr id="138" name="Google Shape;138;p26" descr="https://lh4.googleusercontent.com/bI_C1bdS9EVnC42YouQn76DjDwoYygOGz1bpKfH4nYxhvHMBcdBtcB3q7BDl5rH9S0QUKhZx_iO8la2RKmjWJl934efgR3M_VXYb896jW2TU1DQNaJfHLA2aZ8XTAvsDrIkGMhUnQDJ-HdTMpbQDMrzOlQ"/>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247900" y="996875"/>
            <a:ext cx="3572250" cy="3971995"/>
          </a:xfrm>
          <a:prstGeom prst="rect">
            <a:avLst/>
          </a:prstGeom>
          <a:noFill/>
          <a:ln>
            <a:noFill/>
          </a:ln>
        </p:spPr>
      </p:pic>
      <p:sp>
        <p:nvSpPr>
          <p:cNvPr id="139" name="Google Shape;139;p26"/>
          <p:cNvSpPr txBox="1"/>
          <p:nvPr/>
        </p:nvSpPr>
        <p:spPr>
          <a:xfrm>
            <a:off x="304797" y="996875"/>
            <a:ext cx="4943100" cy="36249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a:solidFill>
                  <a:srgbClr val="002060"/>
                </a:solidFill>
              </a:rPr>
              <a:t>The 14th Amendment’s powerful language transformed the Constitution forever. In this activity, you will design your own museum exhibit to teach about the history and significance of the 14th Amendment.</a:t>
            </a:r>
            <a:endParaRPr>
              <a:solidFill>
                <a:srgbClr val="002060"/>
              </a:solidFill>
            </a:endParaRPr>
          </a:p>
          <a:p>
            <a:pPr marL="0" lvl="0" indent="0" algn="l" rtl="0">
              <a:lnSpc>
                <a:spcPct val="115000"/>
              </a:lnSpc>
              <a:spcBef>
                <a:spcPts val="0"/>
              </a:spcBef>
              <a:spcAft>
                <a:spcPts val="0"/>
              </a:spcAft>
              <a:buClr>
                <a:schemeClr val="dk1"/>
              </a:buClr>
              <a:buSzPts val="1100"/>
              <a:buFont typeface="Arial"/>
              <a:buNone/>
            </a:pPr>
            <a:endParaRPr>
              <a:solidFill>
                <a:srgbClr val="002060"/>
              </a:solidFill>
            </a:endParaRPr>
          </a:p>
          <a:p>
            <a:pPr marL="0" lvl="0" indent="0" algn="l" rtl="0">
              <a:lnSpc>
                <a:spcPct val="115000"/>
              </a:lnSpc>
              <a:spcBef>
                <a:spcPts val="0"/>
              </a:spcBef>
              <a:spcAft>
                <a:spcPts val="0"/>
              </a:spcAft>
              <a:buClr>
                <a:schemeClr val="dk1"/>
              </a:buClr>
              <a:buSzPts val="1100"/>
              <a:buFont typeface="Arial"/>
              <a:buNone/>
            </a:pPr>
            <a:r>
              <a:rPr lang="en">
                <a:solidFill>
                  <a:srgbClr val="002060"/>
                </a:solidFill>
              </a:rPr>
              <a:t>Follow the instructions below to help build your 14th Amendment museum exhibit. As you go, check out these additional resources from the National Constitution Center: </a:t>
            </a:r>
            <a:endParaRPr>
              <a:solidFill>
                <a:srgbClr val="002060"/>
              </a:solidFill>
            </a:endParaRPr>
          </a:p>
          <a:p>
            <a:pPr marL="0" lvl="0" indent="0" algn="l" rtl="0">
              <a:lnSpc>
                <a:spcPct val="115000"/>
              </a:lnSpc>
              <a:spcBef>
                <a:spcPts val="0"/>
              </a:spcBef>
              <a:spcAft>
                <a:spcPts val="0"/>
              </a:spcAft>
              <a:buClr>
                <a:schemeClr val="dk1"/>
              </a:buClr>
              <a:buSzPts val="1100"/>
              <a:buFont typeface="Arial"/>
              <a:buNone/>
            </a:pPr>
            <a:endParaRPr>
              <a:solidFill>
                <a:srgbClr val="002060"/>
              </a:solidFill>
            </a:endParaRPr>
          </a:p>
          <a:p>
            <a:pPr marL="457200" lvl="0" indent="-317500" algn="l" rtl="0">
              <a:lnSpc>
                <a:spcPct val="115000"/>
              </a:lnSpc>
              <a:spcBef>
                <a:spcPts val="0"/>
              </a:spcBef>
              <a:spcAft>
                <a:spcPts val="0"/>
              </a:spcAft>
              <a:buSzPts val="1400"/>
              <a:buChar char="●"/>
            </a:pPr>
            <a:r>
              <a:rPr lang="en" i="1" u="sng">
                <a:solidFill>
                  <a:srgbClr val="002060"/>
                </a:solidFill>
                <a:hlinkClick r:id="rId4">
                  <a:extLst>
                    <a:ext uri="{A12FA001-AC4F-418D-AE19-62706E023703}">
                      <ahyp:hlinkClr xmlns:ahyp="http://schemas.microsoft.com/office/drawing/2018/hyperlinkcolor" val="tx"/>
                    </a:ext>
                  </a:extLst>
                </a:hlinkClick>
              </a:rPr>
              <a:t>Interactive Constitution</a:t>
            </a:r>
            <a:r>
              <a:rPr lang="en" u="sng">
                <a:solidFill>
                  <a:srgbClr val="002060"/>
                </a:solidFill>
                <a:hlinkClick r:id="rId4">
                  <a:extLst>
                    <a:ext uri="{A12FA001-AC4F-418D-AE19-62706E023703}">
                      <ahyp:hlinkClr xmlns:ahyp="http://schemas.microsoft.com/office/drawing/2018/hyperlinkcolor" val="tx"/>
                    </a:ext>
                  </a:extLst>
                </a:hlinkClick>
              </a:rPr>
              <a:t> 14th Amendment</a:t>
            </a:r>
            <a:endParaRPr>
              <a:solidFill>
                <a:srgbClr val="002060"/>
              </a:solidFill>
            </a:endParaRPr>
          </a:p>
          <a:p>
            <a:pPr marL="457200" lvl="0" indent="-317500" algn="l" rtl="0">
              <a:lnSpc>
                <a:spcPct val="115000"/>
              </a:lnSpc>
              <a:spcBef>
                <a:spcPts val="0"/>
              </a:spcBef>
              <a:spcAft>
                <a:spcPts val="0"/>
              </a:spcAft>
              <a:buSzPts val="1400"/>
              <a:buChar char="●"/>
            </a:pPr>
            <a:r>
              <a:rPr lang="en" u="sng">
                <a:solidFill>
                  <a:srgbClr val="002060"/>
                </a:solidFill>
                <a:hlinkClick r:id="rId5">
                  <a:extLst>
                    <a:ext uri="{A12FA001-AC4F-418D-AE19-62706E023703}">
                      <ahyp:hlinkClr xmlns:ahyp="http://schemas.microsoft.com/office/drawing/2018/hyperlinkcolor" val="tx"/>
                    </a:ext>
                  </a:extLst>
                </a:hlinkClick>
              </a:rPr>
              <a:t>Drafting Table</a:t>
            </a:r>
            <a:endParaRPr>
              <a:solidFill>
                <a:srgbClr val="002060"/>
              </a:solidFill>
            </a:endParaRPr>
          </a:p>
          <a:p>
            <a:pPr marL="457200" lvl="0" indent="-317500" algn="l" rtl="0">
              <a:lnSpc>
                <a:spcPct val="115000"/>
              </a:lnSpc>
              <a:spcBef>
                <a:spcPts val="0"/>
              </a:spcBef>
              <a:spcAft>
                <a:spcPts val="0"/>
              </a:spcAft>
              <a:buSzPts val="1400"/>
              <a:buChar char="●"/>
            </a:pPr>
            <a:r>
              <a:rPr lang="en" u="sng">
                <a:solidFill>
                  <a:srgbClr val="002060"/>
                </a:solidFill>
                <a:hlinkClick r:id="rId6">
                  <a:extLst>
                    <a:ext uri="{A12FA001-AC4F-418D-AE19-62706E023703}">
                      <ahyp:hlinkClr xmlns:ahyp="http://schemas.microsoft.com/office/drawing/2018/hyperlinkcolor" val="tx"/>
                    </a:ext>
                  </a:extLst>
                </a:hlinkClick>
              </a:rPr>
              <a:t>Founder’s Library: Civil War and Reconstruction Documents</a:t>
            </a:r>
            <a:endParaRPr>
              <a:solidFill>
                <a:srgbClr val="002060"/>
              </a:solidFill>
            </a:endParaRPr>
          </a:p>
          <a:p>
            <a:pPr marL="457200" lvl="0" indent="-317500" algn="l" rtl="0">
              <a:lnSpc>
                <a:spcPct val="115000"/>
              </a:lnSpc>
              <a:spcBef>
                <a:spcPts val="0"/>
              </a:spcBef>
              <a:spcAft>
                <a:spcPts val="0"/>
              </a:spcAft>
              <a:buSzPts val="1400"/>
              <a:buChar char="●"/>
            </a:pPr>
            <a:r>
              <a:rPr lang="en" u="sng">
                <a:solidFill>
                  <a:srgbClr val="002060"/>
                </a:solidFill>
                <a:hlinkClick r:id="rId7">
                  <a:extLst>
                    <a:ext uri="{A12FA001-AC4F-418D-AE19-62706E023703}">
                      <ahyp:hlinkClr xmlns:ahyp="http://schemas.microsoft.com/office/drawing/2018/hyperlinkcolor" val="tx"/>
                    </a:ext>
                  </a:extLst>
                </a:hlinkClick>
              </a:rPr>
              <a:t>Civil War and Reconstruction Exhibit</a:t>
            </a:r>
            <a:endParaRPr>
              <a:solidFill>
                <a:srgbClr val="002060"/>
              </a:solidFill>
            </a:endParaRPr>
          </a:p>
          <a:p>
            <a:pPr marL="457200" lvl="0" indent="-317500" algn="l" rtl="0">
              <a:lnSpc>
                <a:spcPct val="115000"/>
              </a:lnSpc>
              <a:spcBef>
                <a:spcPts val="0"/>
              </a:spcBef>
              <a:spcAft>
                <a:spcPts val="0"/>
              </a:spcAft>
              <a:buClr>
                <a:srgbClr val="002060"/>
              </a:buClr>
              <a:buSzPts val="1400"/>
              <a:buChar char="●"/>
            </a:pPr>
            <a:r>
              <a:rPr lang="en" u="sng">
                <a:solidFill>
                  <a:srgbClr val="002060"/>
                </a:solidFill>
                <a:hlinkClick r:id="rId8">
                  <a:extLst>
                    <a:ext uri="{A12FA001-AC4F-418D-AE19-62706E023703}">
                      <ahyp:hlinkClr xmlns:ahyp="http://schemas.microsoft.com/office/drawing/2018/hyperlinkcolor" val="tx"/>
                    </a:ext>
                  </a:extLst>
                </a:hlinkClick>
              </a:rPr>
              <a:t>Virtual Tour of the Civil War</a:t>
            </a:r>
            <a:r>
              <a:rPr lang="en">
                <a:solidFill>
                  <a:srgbClr val="002060"/>
                </a:solidFill>
              </a:rPr>
              <a:t>. </a:t>
            </a:r>
            <a:endParaRPr b="1">
              <a:solidFill>
                <a:srgbClr val="002060"/>
              </a:solidFill>
            </a:endParaRPr>
          </a:p>
        </p:txBody>
      </p:sp>
      <p:graphicFrame>
        <p:nvGraphicFramePr>
          <p:cNvPr id="140" name="Google Shape;140;p26"/>
          <p:cNvGraphicFramePr/>
          <p:nvPr/>
        </p:nvGraphicFramePr>
        <p:xfrm>
          <a:off x="304800" y="304800"/>
          <a:ext cx="8515350" cy="523875"/>
        </p:xfrm>
        <a:graphic>
          <a:graphicData uri="http://schemas.openxmlformats.org/drawingml/2006/table">
            <a:tbl>
              <a:tblPr bandRow="1">
                <a:noFill/>
                <a:tableStyleId>{ED71DC72-D9FB-44A8-AEDD-8E663671E5E3}</a:tableStyleId>
              </a:tblPr>
              <a:tblGrid>
                <a:gridCol w="8515350">
                  <a:extLst>
                    <a:ext uri="{9D8B030D-6E8A-4147-A177-3AD203B41FA5}">
                      <a16:colId xmlns:a16="http://schemas.microsoft.com/office/drawing/2014/main" val="20000"/>
                    </a:ext>
                  </a:extLst>
                </a:gridCol>
              </a:tblGrid>
              <a:tr h="523875">
                <a:tc>
                  <a:txBody>
                    <a:bodyPr/>
                    <a:lstStyle/>
                    <a:p>
                      <a:pPr marL="0" lvl="0" indent="0" algn="ctr" rtl="0">
                        <a:lnSpc>
                          <a:spcPct val="115000"/>
                        </a:lnSpc>
                        <a:spcBef>
                          <a:spcPts val="0"/>
                        </a:spcBef>
                        <a:spcAft>
                          <a:spcPts val="0"/>
                        </a:spcAft>
                        <a:buNone/>
                      </a:pPr>
                      <a:r>
                        <a:rPr lang="en" sz="2100" b="1">
                          <a:solidFill>
                            <a:srgbClr val="002169"/>
                          </a:solidFill>
                        </a:rPr>
                        <a:t>BUILD YOUR OWN EXHIBIT ON RECONSTRUCTION</a:t>
                      </a:r>
                      <a:endParaRPr sz="2100" b="1">
                        <a:solidFill>
                          <a:srgbClr val="002169"/>
                        </a:solidFill>
                      </a:endParaRPr>
                    </a:p>
                  </a:txBody>
                  <a:tcPr marL="68575" marR="68575" marT="18425" marB="18425" anchor="ctr">
                    <a:lnL w="28575" cap="flat" cmpd="sng">
                      <a:solidFill>
                        <a:srgbClr val="002169"/>
                      </a:solidFill>
                      <a:prstDash val="solid"/>
                      <a:round/>
                      <a:headEnd type="none" w="sm" len="sm"/>
                      <a:tailEnd type="none" w="sm" len="sm"/>
                    </a:lnL>
                    <a:lnR w="28575" cap="flat" cmpd="sng">
                      <a:solidFill>
                        <a:srgbClr val="002169"/>
                      </a:solidFill>
                      <a:prstDash val="solid"/>
                      <a:round/>
                      <a:headEnd type="none" w="sm" len="sm"/>
                      <a:tailEnd type="none" w="sm" len="sm"/>
                    </a:lnR>
                    <a:lnT w="28575" cap="flat" cmpd="sng">
                      <a:solidFill>
                        <a:srgbClr val="002169"/>
                      </a:solidFill>
                      <a:prstDash val="solid"/>
                      <a:round/>
                      <a:headEnd type="none" w="sm" len="sm"/>
                      <a:tailEnd type="none" w="sm" len="sm"/>
                    </a:lnT>
                    <a:lnB w="28575" cap="flat" cmpd="sng">
                      <a:solidFill>
                        <a:srgbClr val="002169"/>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Shape 144"/>
        <p:cNvGrpSpPr/>
        <p:nvPr/>
      </p:nvGrpSpPr>
      <p:grpSpPr>
        <a:xfrm>
          <a:off x="0" y="0"/>
          <a:ext cx="0" cy="0"/>
          <a:chOff x="0" y="0"/>
          <a:chExt cx="0" cy="0"/>
        </a:xfrm>
      </p:grpSpPr>
      <p:sp>
        <p:nvSpPr>
          <p:cNvPr id="145" name="Google Shape;145;p27"/>
          <p:cNvSpPr txBox="1"/>
          <p:nvPr/>
        </p:nvSpPr>
        <p:spPr>
          <a:xfrm>
            <a:off x="3790950" y="1203450"/>
            <a:ext cx="5010300" cy="29460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b="1">
                <a:solidFill>
                  <a:srgbClr val="002060"/>
                </a:solidFill>
              </a:rPr>
              <a:t>Here are some key questions to think about throughout the exercise:</a:t>
            </a:r>
            <a:endParaRPr b="1" i="0" u="none" strike="noStrike" cap="none">
              <a:solidFill>
                <a:srgbClr val="002060"/>
              </a:solidFill>
            </a:endParaRPr>
          </a:p>
          <a:p>
            <a:pPr marL="0" lvl="0" indent="0" algn="l" rtl="0">
              <a:lnSpc>
                <a:spcPct val="115000"/>
              </a:lnSpc>
              <a:spcBef>
                <a:spcPts val="0"/>
              </a:spcBef>
              <a:spcAft>
                <a:spcPts val="0"/>
              </a:spcAft>
              <a:buSzPts val="1100"/>
              <a:buNone/>
            </a:pPr>
            <a:endParaRPr>
              <a:solidFill>
                <a:srgbClr val="002060"/>
              </a:solidFill>
            </a:endParaRPr>
          </a:p>
          <a:p>
            <a:pPr marL="457200" lvl="0" indent="-317500" algn="l" rtl="0">
              <a:lnSpc>
                <a:spcPct val="115000"/>
              </a:lnSpc>
              <a:spcBef>
                <a:spcPts val="0"/>
              </a:spcBef>
              <a:spcAft>
                <a:spcPts val="0"/>
              </a:spcAft>
              <a:buClr>
                <a:srgbClr val="002060"/>
              </a:buClr>
              <a:buSzPts val="1400"/>
              <a:buChar char="●"/>
            </a:pPr>
            <a:r>
              <a:rPr lang="en">
                <a:solidFill>
                  <a:srgbClr val="002060"/>
                </a:solidFill>
              </a:rPr>
              <a:t>Who is the story about?</a:t>
            </a:r>
            <a:endParaRPr>
              <a:solidFill>
                <a:srgbClr val="002060"/>
              </a:solidFill>
            </a:endParaRPr>
          </a:p>
          <a:p>
            <a:pPr marL="457200" lvl="0" indent="-317500" algn="l" rtl="0">
              <a:lnSpc>
                <a:spcPct val="115000"/>
              </a:lnSpc>
              <a:spcBef>
                <a:spcPts val="0"/>
              </a:spcBef>
              <a:spcAft>
                <a:spcPts val="0"/>
              </a:spcAft>
              <a:buClr>
                <a:srgbClr val="002060"/>
              </a:buClr>
              <a:buSzPts val="1400"/>
              <a:buChar char="●"/>
            </a:pPr>
            <a:r>
              <a:rPr lang="en">
                <a:solidFill>
                  <a:srgbClr val="002060"/>
                </a:solidFill>
              </a:rPr>
              <a:t>What point of view are you taking?</a:t>
            </a:r>
            <a:endParaRPr>
              <a:solidFill>
                <a:srgbClr val="002060"/>
              </a:solidFill>
            </a:endParaRPr>
          </a:p>
          <a:p>
            <a:pPr marL="457200" lvl="0" indent="-317500" algn="l" rtl="0">
              <a:lnSpc>
                <a:spcPct val="115000"/>
              </a:lnSpc>
              <a:spcBef>
                <a:spcPts val="0"/>
              </a:spcBef>
              <a:spcAft>
                <a:spcPts val="0"/>
              </a:spcAft>
              <a:buClr>
                <a:srgbClr val="002060"/>
              </a:buClr>
              <a:buSzPts val="1400"/>
              <a:buChar char="●"/>
            </a:pPr>
            <a:r>
              <a:rPr lang="en">
                <a:solidFill>
                  <a:srgbClr val="002060"/>
                </a:solidFill>
              </a:rPr>
              <a:t>What goes wrong?</a:t>
            </a:r>
            <a:endParaRPr>
              <a:solidFill>
                <a:srgbClr val="002060"/>
              </a:solidFill>
            </a:endParaRPr>
          </a:p>
          <a:p>
            <a:pPr marL="457200" lvl="0" indent="-317500" algn="l" rtl="0">
              <a:lnSpc>
                <a:spcPct val="115000"/>
              </a:lnSpc>
              <a:spcBef>
                <a:spcPts val="0"/>
              </a:spcBef>
              <a:spcAft>
                <a:spcPts val="0"/>
              </a:spcAft>
              <a:buClr>
                <a:srgbClr val="002060"/>
              </a:buClr>
              <a:buSzPts val="1400"/>
              <a:buChar char="●"/>
            </a:pPr>
            <a:r>
              <a:rPr lang="en">
                <a:solidFill>
                  <a:srgbClr val="002060"/>
                </a:solidFill>
              </a:rPr>
              <a:t>What events happen?</a:t>
            </a:r>
            <a:endParaRPr>
              <a:solidFill>
                <a:srgbClr val="002060"/>
              </a:solidFill>
            </a:endParaRPr>
          </a:p>
          <a:p>
            <a:pPr marL="457200" lvl="0" indent="-317500" algn="l" rtl="0">
              <a:lnSpc>
                <a:spcPct val="115000"/>
              </a:lnSpc>
              <a:spcBef>
                <a:spcPts val="0"/>
              </a:spcBef>
              <a:spcAft>
                <a:spcPts val="0"/>
              </a:spcAft>
              <a:buClr>
                <a:srgbClr val="002060"/>
              </a:buClr>
              <a:buSzPts val="1400"/>
              <a:buChar char="●"/>
            </a:pPr>
            <a:r>
              <a:rPr lang="en">
                <a:solidFill>
                  <a:srgbClr val="002060"/>
                </a:solidFill>
              </a:rPr>
              <a:t>What details will you share and what will you let go of?</a:t>
            </a:r>
            <a:endParaRPr>
              <a:solidFill>
                <a:srgbClr val="002060"/>
              </a:solidFill>
            </a:endParaRPr>
          </a:p>
          <a:p>
            <a:pPr marL="457200" lvl="0" indent="-317500" algn="l" rtl="0">
              <a:lnSpc>
                <a:spcPct val="115000"/>
              </a:lnSpc>
              <a:spcBef>
                <a:spcPts val="0"/>
              </a:spcBef>
              <a:spcAft>
                <a:spcPts val="0"/>
              </a:spcAft>
              <a:buClr>
                <a:srgbClr val="002060"/>
              </a:buClr>
              <a:buSzPts val="1400"/>
              <a:buChar char="●"/>
            </a:pPr>
            <a:r>
              <a:rPr lang="en">
                <a:solidFill>
                  <a:srgbClr val="002060"/>
                </a:solidFill>
              </a:rPr>
              <a:t>How does it end?</a:t>
            </a:r>
            <a:endParaRPr>
              <a:solidFill>
                <a:srgbClr val="002060"/>
              </a:solidFill>
            </a:endParaRPr>
          </a:p>
          <a:p>
            <a:pPr marL="457200" lvl="0" indent="-317500" algn="l" rtl="0">
              <a:lnSpc>
                <a:spcPct val="115000"/>
              </a:lnSpc>
              <a:spcBef>
                <a:spcPts val="0"/>
              </a:spcBef>
              <a:spcAft>
                <a:spcPts val="0"/>
              </a:spcAft>
              <a:buClr>
                <a:srgbClr val="002060"/>
              </a:buClr>
              <a:buSzPts val="1400"/>
              <a:buChar char="●"/>
            </a:pPr>
            <a:r>
              <a:rPr lang="en">
                <a:solidFill>
                  <a:srgbClr val="002060"/>
                </a:solidFill>
              </a:rPr>
              <a:t>Why does this story matter to the audiences engaging with the exhibit?</a:t>
            </a:r>
            <a:endParaRPr>
              <a:solidFill>
                <a:srgbClr val="002060"/>
              </a:solidFill>
            </a:endParaRPr>
          </a:p>
          <a:p>
            <a:pPr marL="0" lvl="0" indent="0" algn="l" rtl="0">
              <a:lnSpc>
                <a:spcPct val="115000"/>
              </a:lnSpc>
              <a:spcBef>
                <a:spcPts val="0"/>
              </a:spcBef>
              <a:spcAft>
                <a:spcPts val="0"/>
              </a:spcAft>
              <a:buSzPts val="1100"/>
              <a:buNone/>
            </a:pPr>
            <a:endParaRPr>
              <a:solidFill>
                <a:srgbClr val="002060"/>
              </a:solidFill>
            </a:endParaRPr>
          </a:p>
        </p:txBody>
      </p:sp>
      <p:graphicFrame>
        <p:nvGraphicFramePr>
          <p:cNvPr id="146" name="Google Shape;146;p27"/>
          <p:cNvGraphicFramePr/>
          <p:nvPr/>
        </p:nvGraphicFramePr>
        <p:xfrm>
          <a:off x="304800" y="304800"/>
          <a:ext cx="8515350" cy="523875"/>
        </p:xfrm>
        <a:graphic>
          <a:graphicData uri="http://schemas.openxmlformats.org/drawingml/2006/table">
            <a:tbl>
              <a:tblPr bandRow="1">
                <a:noFill/>
                <a:tableStyleId>{ED71DC72-D9FB-44A8-AEDD-8E663671E5E3}</a:tableStyleId>
              </a:tblPr>
              <a:tblGrid>
                <a:gridCol w="8515350">
                  <a:extLst>
                    <a:ext uri="{9D8B030D-6E8A-4147-A177-3AD203B41FA5}">
                      <a16:colId xmlns:a16="http://schemas.microsoft.com/office/drawing/2014/main" val="20000"/>
                    </a:ext>
                  </a:extLst>
                </a:gridCol>
              </a:tblGrid>
              <a:tr h="523875">
                <a:tc>
                  <a:txBody>
                    <a:bodyPr/>
                    <a:lstStyle/>
                    <a:p>
                      <a:pPr marL="0" lvl="0" indent="0" algn="ctr" rtl="0">
                        <a:lnSpc>
                          <a:spcPct val="115000"/>
                        </a:lnSpc>
                        <a:spcBef>
                          <a:spcPts val="0"/>
                        </a:spcBef>
                        <a:spcAft>
                          <a:spcPts val="0"/>
                        </a:spcAft>
                        <a:buNone/>
                      </a:pPr>
                      <a:r>
                        <a:rPr lang="en" sz="2100" b="1">
                          <a:solidFill>
                            <a:srgbClr val="002169"/>
                          </a:solidFill>
                        </a:rPr>
                        <a:t>BUILD YOUR OWN EXHIBIT ON RECONSTRUCTION</a:t>
                      </a:r>
                      <a:endParaRPr sz="2100" b="1">
                        <a:solidFill>
                          <a:srgbClr val="002169"/>
                        </a:solidFill>
                      </a:endParaRPr>
                    </a:p>
                  </a:txBody>
                  <a:tcPr marL="68575" marR="68575" marT="18425" marB="18425" anchor="ctr">
                    <a:lnL w="28575" cap="flat" cmpd="sng">
                      <a:solidFill>
                        <a:srgbClr val="002169"/>
                      </a:solidFill>
                      <a:prstDash val="solid"/>
                      <a:round/>
                      <a:headEnd type="none" w="sm" len="sm"/>
                      <a:tailEnd type="none" w="sm" len="sm"/>
                    </a:lnL>
                    <a:lnR w="28575" cap="flat" cmpd="sng">
                      <a:solidFill>
                        <a:srgbClr val="002169"/>
                      </a:solidFill>
                      <a:prstDash val="solid"/>
                      <a:round/>
                      <a:headEnd type="none" w="sm" len="sm"/>
                      <a:tailEnd type="none" w="sm" len="sm"/>
                    </a:lnR>
                    <a:lnT w="28575" cap="flat" cmpd="sng">
                      <a:solidFill>
                        <a:srgbClr val="002169"/>
                      </a:solidFill>
                      <a:prstDash val="solid"/>
                      <a:round/>
                      <a:headEnd type="none" w="sm" len="sm"/>
                      <a:tailEnd type="none" w="sm" len="sm"/>
                    </a:lnT>
                    <a:lnB w="28575" cap="flat" cmpd="sng">
                      <a:solidFill>
                        <a:srgbClr val="002169"/>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147" name="Google Shape;147;p27"/>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304800" y="1203450"/>
            <a:ext cx="3193800" cy="3193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Shape 151"/>
        <p:cNvGrpSpPr/>
        <p:nvPr/>
      </p:nvGrpSpPr>
      <p:grpSpPr>
        <a:xfrm>
          <a:off x="0" y="0"/>
          <a:ext cx="0" cy="0"/>
          <a:chOff x="0" y="0"/>
          <a:chExt cx="0" cy="0"/>
        </a:xfrm>
      </p:grpSpPr>
      <p:graphicFrame>
        <p:nvGraphicFramePr>
          <p:cNvPr id="152" name="Google Shape;152;p28"/>
          <p:cNvGraphicFramePr/>
          <p:nvPr/>
        </p:nvGraphicFramePr>
        <p:xfrm>
          <a:off x="304800" y="304800"/>
          <a:ext cx="8515350" cy="523875"/>
        </p:xfrm>
        <a:graphic>
          <a:graphicData uri="http://schemas.openxmlformats.org/drawingml/2006/table">
            <a:tbl>
              <a:tblPr bandRow="1">
                <a:noFill/>
                <a:tableStyleId>{ED71DC72-D9FB-44A8-AEDD-8E663671E5E3}</a:tableStyleId>
              </a:tblPr>
              <a:tblGrid>
                <a:gridCol w="8515350">
                  <a:extLst>
                    <a:ext uri="{9D8B030D-6E8A-4147-A177-3AD203B41FA5}">
                      <a16:colId xmlns:a16="http://schemas.microsoft.com/office/drawing/2014/main" val="20000"/>
                    </a:ext>
                  </a:extLst>
                </a:gridCol>
              </a:tblGrid>
              <a:tr h="523875">
                <a:tc>
                  <a:txBody>
                    <a:bodyPr/>
                    <a:lstStyle/>
                    <a:p>
                      <a:pPr marL="0" lvl="0" indent="0" algn="ctr" rtl="0">
                        <a:lnSpc>
                          <a:spcPct val="115000"/>
                        </a:lnSpc>
                        <a:spcBef>
                          <a:spcPts val="0"/>
                        </a:spcBef>
                        <a:spcAft>
                          <a:spcPts val="0"/>
                        </a:spcAft>
                        <a:buNone/>
                      </a:pPr>
                      <a:r>
                        <a:rPr lang="en" sz="2100" b="1">
                          <a:solidFill>
                            <a:srgbClr val="002169"/>
                          </a:solidFill>
                        </a:rPr>
                        <a:t>BUILD YOUR OWN EXHIBIT ON RECONSTRUCTION</a:t>
                      </a:r>
                      <a:endParaRPr sz="2100" b="1">
                        <a:solidFill>
                          <a:srgbClr val="002169"/>
                        </a:solidFill>
                      </a:endParaRPr>
                    </a:p>
                  </a:txBody>
                  <a:tcPr marL="68575" marR="68575" marT="18425" marB="18425" anchor="ctr">
                    <a:lnL w="28575" cap="flat" cmpd="sng">
                      <a:solidFill>
                        <a:srgbClr val="002169"/>
                      </a:solidFill>
                      <a:prstDash val="solid"/>
                      <a:round/>
                      <a:headEnd type="none" w="sm" len="sm"/>
                      <a:tailEnd type="none" w="sm" len="sm"/>
                    </a:lnL>
                    <a:lnR w="28575" cap="flat" cmpd="sng">
                      <a:solidFill>
                        <a:srgbClr val="002169"/>
                      </a:solidFill>
                      <a:prstDash val="solid"/>
                      <a:round/>
                      <a:headEnd type="none" w="sm" len="sm"/>
                      <a:tailEnd type="none" w="sm" len="sm"/>
                    </a:lnR>
                    <a:lnT w="28575" cap="flat" cmpd="sng">
                      <a:solidFill>
                        <a:srgbClr val="002169"/>
                      </a:solidFill>
                      <a:prstDash val="solid"/>
                      <a:round/>
                      <a:headEnd type="none" w="sm" len="sm"/>
                      <a:tailEnd type="none" w="sm" len="sm"/>
                    </a:lnT>
                    <a:lnB w="28575" cap="flat" cmpd="sng">
                      <a:solidFill>
                        <a:srgbClr val="002169"/>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53" name="Google Shape;153;p28"/>
          <p:cNvSpPr txBox="1"/>
          <p:nvPr/>
        </p:nvSpPr>
        <p:spPr>
          <a:xfrm>
            <a:off x="3314700" y="1022225"/>
            <a:ext cx="5620200" cy="3329400"/>
          </a:xfrm>
          <a:prstGeom prst="rect">
            <a:avLst/>
          </a:prstGeom>
          <a:noFill/>
          <a:ln>
            <a:noFill/>
          </a:ln>
        </p:spPr>
        <p:txBody>
          <a:bodyPr spcFirstLastPara="1" wrap="square" lIns="68575" tIns="34275" rIns="68575" bIns="34275" anchor="t" anchorCtr="0">
            <a:spAutoFit/>
          </a:bodyPr>
          <a:lstStyle/>
          <a:p>
            <a:pPr marL="0" marR="0" lvl="0" indent="0" algn="l" rtl="0">
              <a:lnSpc>
                <a:spcPct val="115000"/>
              </a:lnSpc>
              <a:spcBef>
                <a:spcPts val="0"/>
              </a:spcBef>
              <a:spcAft>
                <a:spcPts val="0"/>
              </a:spcAft>
              <a:buNone/>
            </a:pPr>
            <a:r>
              <a:rPr lang="en" sz="1600">
                <a:solidFill>
                  <a:srgbClr val="002060"/>
                </a:solidFill>
              </a:rPr>
              <a:t>STEP ONE:</a:t>
            </a:r>
            <a:endParaRPr sz="1600">
              <a:solidFill>
                <a:srgbClr val="002060"/>
              </a:solidFill>
            </a:endParaRPr>
          </a:p>
          <a:p>
            <a:pPr marL="0" marR="0" lvl="0" indent="0" algn="l" rtl="0">
              <a:lnSpc>
                <a:spcPct val="115000"/>
              </a:lnSpc>
              <a:spcBef>
                <a:spcPts val="0"/>
              </a:spcBef>
              <a:spcAft>
                <a:spcPts val="0"/>
              </a:spcAft>
              <a:buClr>
                <a:schemeClr val="dk1"/>
              </a:buClr>
              <a:buSzPts val="1100"/>
              <a:buFont typeface="Arial"/>
              <a:buNone/>
            </a:pPr>
            <a:r>
              <a:rPr lang="en">
                <a:solidFill>
                  <a:srgbClr val="002060"/>
                </a:solidFill>
              </a:rPr>
              <a:t>To begin, decide as a class how you are going to organize your exhibit. For instance, you could tell the story of the 14th Amendment through a timeline, you could divide your exhibit into sections based on the four big ideas of the amendment, or you might choose to focus your exhibit on the related landmark Supreme Court cases. </a:t>
            </a:r>
            <a:endParaRPr>
              <a:solidFill>
                <a:srgbClr val="002060"/>
              </a:solidFill>
            </a:endParaRPr>
          </a:p>
          <a:p>
            <a:pPr marL="0" marR="0" lvl="0" indent="0" algn="l" rtl="0">
              <a:lnSpc>
                <a:spcPct val="115000"/>
              </a:lnSpc>
              <a:spcBef>
                <a:spcPts val="0"/>
              </a:spcBef>
              <a:spcAft>
                <a:spcPts val="0"/>
              </a:spcAft>
              <a:buSzPts val="1100"/>
              <a:buNone/>
            </a:pPr>
            <a:endParaRPr>
              <a:solidFill>
                <a:srgbClr val="002060"/>
              </a:solidFill>
            </a:endParaRPr>
          </a:p>
          <a:p>
            <a:pPr marL="0" marR="0" lvl="0" indent="0" algn="l" rtl="0">
              <a:lnSpc>
                <a:spcPct val="115000"/>
              </a:lnSpc>
              <a:spcBef>
                <a:spcPts val="0"/>
              </a:spcBef>
              <a:spcAft>
                <a:spcPts val="0"/>
              </a:spcAft>
              <a:buSzPts val="1100"/>
              <a:buNone/>
            </a:pPr>
            <a:r>
              <a:rPr lang="en" sz="1600">
                <a:solidFill>
                  <a:srgbClr val="002060"/>
                </a:solidFill>
              </a:rPr>
              <a:t>STEP TWO:</a:t>
            </a:r>
            <a:endParaRPr sz="1600">
              <a:solidFill>
                <a:srgbClr val="002060"/>
              </a:solidFill>
            </a:endParaRPr>
          </a:p>
          <a:p>
            <a:pPr marL="0" marR="0" lvl="0" indent="0" algn="l" rtl="0">
              <a:lnSpc>
                <a:spcPct val="115000"/>
              </a:lnSpc>
              <a:spcBef>
                <a:spcPts val="0"/>
              </a:spcBef>
              <a:spcAft>
                <a:spcPts val="0"/>
              </a:spcAft>
              <a:buSzPts val="1100"/>
              <a:buNone/>
            </a:pPr>
            <a:r>
              <a:rPr lang="en">
                <a:solidFill>
                  <a:srgbClr val="002060"/>
                </a:solidFill>
              </a:rPr>
              <a:t>Next, it’s time to curate your exhibit by choosing the people, events, primary sources, and/or Supreme Court cases that you feel should be included in your exhibit. Discuss as a class which subjects will help highlight the 14th Amendment’s full story. Once you have a final list of subjects, assign them to individual students.  </a:t>
            </a:r>
            <a:endParaRPr b="1">
              <a:solidFill>
                <a:srgbClr val="002060"/>
              </a:solidFill>
            </a:endParaRPr>
          </a:p>
        </p:txBody>
      </p:sp>
      <p:pic>
        <p:nvPicPr>
          <p:cNvPr id="154" name="Google Shape;154;p2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04800" y="3025675"/>
            <a:ext cx="2779500" cy="1924200"/>
          </a:xfrm>
          <a:prstGeom prst="roundRect">
            <a:avLst>
              <a:gd name="adj" fmla="val 8594"/>
            </a:avLst>
          </a:prstGeom>
          <a:solidFill>
            <a:srgbClr val="ECECEC"/>
          </a:solidFill>
          <a:ln>
            <a:noFill/>
          </a:ln>
        </p:spPr>
      </p:pic>
      <p:pic>
        <p:nvPicPr>
          <p:cNvPr id="155" name="Google Shape;155;p28"/>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304800" y="1022225"/>
            <a:ext cx="2779500" cy="1924200"/>
          </a:xfrm>
          <a:prstGeom prst="roundRect">
            <a:avLst>
              <a:gd name="adj" fmla="val 8594"/>
            </a:avLst>
          </a:prstGeom>
          <a:solidFill>
            <a:srgbClr val="ECECEC"/>
          </a:solid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Shape 159"/>
        <p:cNvGrpSpPr/>
        <p:nvPr/>
      </p:nvGrpSpPr>
      <p:grpSpPr>
        <a:xfrm>
          <a:off x="0" y="0"/>
          <a:ext cx="0" cy="0"/>
          <a:chOff x="0" y="0"/>
          <a:chExt cx="0" cy="0"/>
        </a:xfrm>
      </p:grpSpPr>
      <p:pic>
        <p:nvPicPr>
          <p:cNvPr id="160" name="Google Shape;160;p29"/>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936450" y="1022225"/>
            <a:ext cx="4883700" cy="3076200"/>
          </a:xfrm>
          <a:prstGeom prst="roundRect">
            <a:avLst>
              <a:gd name="adj" fmla="val 8594"/>
            </a:avLst>
          </a:prstGeom>
          <a:solidFill>
            <a:srgbClr val="ECECEC"/>
          </a:solidFill>
          <a:ln>
            <a:noFill/>
          </a:ln>
        </p:spPr>
      </p:pic>
      <p:graphicFrame>
        <p:nvGraphicFramePr>
          <p:cNvPr id="161" name="Google Shape;161;p29"/>
          <p:cNvGraphicFramePr/>
          <p:nvPr/>
        </p:nvGraphicFramePr>
        <p:xfrm>
          <a:off x="304800" y="304800"/>
          <a:ext cx="8515350" cy="523875"/>
        </p:xfrm>
        <a:graphic>
          <a:graphicData uri="http://schemas.openxmlformats.org/drawingml/2006/table">
            <a:tbl>
              <a:tblPr bandRow="1">
                <a:noFill/>
                <a:tableStyleId>{ED71DC72-D9FB-44A8-AEDD-8E663671E5E3}</a:tableStyleId>
              </a:tblPr>
              <a:tblGrid>
                <a:gridCol w="8515350">
                  <a:extLst>
                    <a:ext uri="{9D8B030D-6E8A-4147-A177-3AD203B41FA5}">
                      <a16:colId xmlns:a16="http://schemas.microsoft.com/office/drawing/2014/main" val="20000"/>
                    </a:ext>
                  </a:extLst>
                </a:gridCol>
              </a:tblGrid>
              <a:tr h="523875">
                <a:tc>
                  <a:txBody>
                    <a:bodyPr/>
                    <a:lstStyle/>
                    <a:p>
                      <a:pPr marL="0" lvl="0" indent="0" algn="ctr" rtl="0">
                        <a:lnSpc>
                          <a:spcPct val="115000"/>
                        </a:lnSpc>
                        <a:spcBef>
                          <a:spcPts val="0"/>
                        </a:spcBef>
                        <a:spcAft>
                          <a:spcPts val="0"/>
                        </a:spcAft>
                        <a:buNone/>
                      </a:pPr>
                      <a:r>
                        <a:rPr lang="en" sz="2100" b="1">
                          <a:solidFill>
                            <a:srgbClr val="002169"/>
                          </a:solidFill>
                        </a:rPr>
                        <a:t>BUILD YOUR OWN EXHIBIT ON RECONSTRUCTION</a:t>
                      </a:r>
                      <a:endParaRPr sz="2100" b="1">
                        <a:solidFill>
                          <a:srgbClr val="002169"/>
                        </a:solidFill>
                      </a:endParaRPr>
                    </a:p>
                  </a:txBody>
                  <a:tcPr marL="68575" marR="68575" marT="18425" marB="18425" anchor="ctr">
                    <a:lnL w="28575" cap="flat" cmpd="sng">
                      <a:solidFill>
                        <a:srgbClr val="002169"/>
                      </a:solidFill>
                      <a:prstDash val="solid"/>
                      <a:round/>
                      <a:headEnd type="none" w="sm" len="sm"/>
                      <a:tailEnd type="none" w="sm" len="sm"/>
                    </a:lnL>
                    <a:lnR w="28575" cap="flat" cmpd="sng">
                      <a:solidFill>
                        <a:srgbClr val="002169"/>
                      </a:solidFill>
                      <a:prstDash val="solid"/>
                      <a:round/>
                      <a:headEnd type="none" w="sm" len="sm"/>
                      <a:tailEnd type="none" w="sm" len="sm"/>
                    </a:lnR>
                    <a:lnT w="28575" cap="flat" cmpd="sng">
                      <a:solidFill>
                        <a:srgbClr val="002169"/>
                      </a:solidFill>
                      <a:prstDash val="solid"/>
                      <a:round/>
                      <a:headEnd type="none" w="sm" len="sm"/>
                      <a:tailEnd type="none" w="sm" len="sm"/>
                    </a:lnT>
                    <a:lnB w="28575" cap="flat" cmpd="sng">
                      <a:solidFill>
                        <a:srgbClr val="002169"/>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62" name="Google Shape;162;p29"/>
          <p:cNvSpPr txBox="1"/>
          <p:nvPr/>
        </p:nvSpPr>
        <p:spPr>
          <a:xfrm>
            <a:off x="304800" y="1022225"/>
            <a:ext cx="3331500" cy="3294000"/>
          </a:xfrm>
          <a:prstGeom prst="rect">
            <a:avLst/>
          </a:prstGeom>
          <a:noFill/>
          <a:ln>
            <a:noFill/>
          </a:ln>
        </p:spPr>
        <p:txBody>
          <a:bodyPr spcFirstLastPara="1" wrap="square" lIns="68575" tIns="34275" rIns="68575" bIns="34275" anchor="t" anchorCtr="0">
            <a:spAutoFit/>
          </a:bodyPr>
          <a:lstStyle/>
          <a:p>
            <a:pPr marL="0" marR="0" lvl="0" indent="0" algn="l" rtl="0">
              <a:lnSpc>
                <a:spcPct val="115000"/>
              </a:lnSpc>
              <a:spcBef>
                <a:spcPts val="0"/>
              </a:spcBef>
              <a:spcAft>
                <a:spcPts val="0"/>
              </a:spcAft>
              <a:buNone/>
            </a:pPr>
            <a:r>
              <a:rPr lang="en" sz="1600">
                <a:solidFill>
                  <a:srgbClr val="002060"/>
                </a:solidFill>
              </a:rPr>
              <a:t>STEP THREE:</a:t>
            </a:r>
            <a:endParaRPr sz="1600">
              <a:solidFill>
                <a:srgbClr val="002060"/>
              </a:solidFill>
            </a:endParaRPr>
          </a:p>
          <a:p>
            <a:pPr marL="0" marR="0" lvl="0" indent="0" algn="l" rtl="0">
              <a:lnSpc>
                <a:spcPct val="115000"/>
              </a:lnSpc>
              <a:spcBef>
                <a:spcPts val="0"/>
              </a:spcBef>
              <a:spcAft>
                <a:spcPts val="0"/>
              </a:spcAft>
              <a:buSzPts val="1100"/>
              <a:buNone/>
            </a:pPr>
            <a:r>
              <a:rPr lang="en">
                <a:solidFill>
                  <a:srgbClr val="002060"/>
                </a:solidFill>
              </a:rPr>
              <a:t>Now, it’s time to start building your display for the exhibit. Research the individual subject you were assigned, and create a display about it. This display can include text, photographs, objects, interactive activities, and more. (Hint: For inspiration, think about interesting displays that you have seen when you’ve visited museums.)</a:t>
            </a:r>
            <a:endParaRPr>
              <a:solidFill>
                <a:srgbClr val="002060"/>
              </a:solidFill>
            </a:endParaRPr>
          </a:p>
          <a:p>
            <a:pPr marL="0" marR="0" lvl="0" indent="0" algn="l" rtl="0">
              <a:lnSpc>
                <a:spcPct val="115000"/>
              </a:lnSpc>
              <a:spcBef>
                <a:spcPts val="0"/>
              </a:spcBef>
              <a:spcAft>
                <a:spcPts val="0"/>
              </a:spcAft>
              <a:buSzPts val="1100"/>
              <a:buNone/>
            </a:pPr>
            <a:endParaRPr>
              <a:solidFill>
                <a:srgbClr val="002060"/>
              </a:solidFill>
            </a:endParaRPr>
          </a:p>
          <a:p>
            <a:pPr marL="0" marR="0" lvl="0" indent="0" algn="l" rtl="0">
              <a:lnSpc>
                <a:spcPct val="115000"/>
              </a:lnSpc>
              <a:spcBef>
                <a:spcPts val="0"/>
              </a:spcBef>
              <a:spcAft>
                <a:spcPts val="0"/>
              </a:spcAft>
              <a:buSzPts val="1100"/>
              <a:buNone/>
            </a:pPr>
            <a:r>
              <a:rPr lang="en">
                <a:solidFill>
                  <a:srgbClr val="002060"/>
                </a:solidFill>
              </a:rPr>
              <a:t>Use one or more of the following slides to build your virtual display.  </a:t>
            </a:r>
            <a:endParaRPr b="1">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cstate="email">
            <a:alphaModFix/>
            <a:extLst>
              <a:ext uri="{28A0092B-C50C-407E-A947-70E740481C1C}">
                <a14:useLocalDpi xmlns:a14="http://schemas.microsoft.com/office/drawing/2010/main"/>
              </a:ext>
            </a:extLst>
          </a:blip>
          <a:stretch>
            <a:fillRect/>
          </a:stretch>
        </a:blipFill>
        <a:effectLst/>
      </p:bgPr>
    </p:bg>
    <p:spTree>
      <p:nvGrpSpPr>
        <p:cNvPr id="1" name="Shape 166"/>
        <p:cNvGrpSpPr/>
        <p:nvPr/>
      </p:nvGrpSpPr>
      <p:grpSpPr>
        <a:xfrm>
          <a:off x="0" y="0"/>
          <a:ext cx="0" cy="0"/>
          <a:chOff x="0" y="0"/>
          <a:chExt cx="0" cy="0"/>
        </a:xfrm>
      </p:grpSpPr>
      <p:pic>
        <p:nvPicPr>
          <p:cNvPr id="167" name="Google Shape;167;p30"/>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300975" y="192025"/>
            <a:ext cx="2391900" cy="1688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cstate="email">
            <a:alphaModFix/>
            <a:extLst>
              <a:ext uri="{28A0092B-C50C-407E-A947-70E740481C1C}">
                <a14:useLocalDpi xmlns:a14="http://schemas.microsoft.com/office/drawing/2010/main"/>
              </a:ext>
            </a:extLst>
          </a:blip>
          <a:stretch>
            <a:fillRect/>
          </a:stretch>
        </a:blipFill>
        <a:effectLst/>
      </p:bgPr>
    </p:bg>
    <p:spTree>
      <p:nvGrpSpPr>
        <p:cNvPr id="1" name="Shape 171"/>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5"/>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Shape 179"/>
        <p:cNvGrpSpPr/>
        <p:nvPr/>
      </p:nvGrpSpPr>
      <p:grpSpPr>
        <a:xfrm>
          <a:off x="0" y="0"/>
          <a:ext cx="0" cy="0"/>
          <a:chOff x="0" y="0"/>
          <a:chExt cx="0" cy="0"/>
        </a:xfrm>
      </p:grpSpPr>
      <p:graphicFrame>
        <p:nvGraphicFramePr>
          <p:cNvPr id="180" name="Google Shape;180;p33"/>
          <p:cNvGraphicFramePr/>
          <p:nvPr/>
        </p:nvGraphicFramePr>
        <p:xfrm>
          <a:off x="304800" y="304800"/>
          <a:ext cx="8515350" cy="523875"/>
        </p:xfrm>
        <a:graphic>
          <a:graphicData uri="http://schemas.openxmlformats.org/drawingml/2006/table">
            <a:tbl>
              <a:tblPr bandRow="1">
                <a:noFill/>
                <a:tableStyleId>{ED71DC72-D9FB-44A8-AEDD-8E663671E5E3}</a:tableStyleId>
              </a:tblPr>
              <a:tblGrid>
                <a:gridCol w="8515350">
                  <a:extLst>
                    <a:ext uri="{9D8B030D-6E8A-4147-A177-3AD203B41FA5}">
                      <a16:colId xmlns:a16="http://schemas.microsoft.com/office/drawing/2014/main" val="20000"/>
                    </a:ext>
                  </a:extLst>
                </a:gridCol>
              </a:tblGrid>
              <a:tr h="523875">
                <a:tc>
                  <a:txBody>
                    <a:bodyPr/>
                    <a:lstStyle/>
                    <a:p>
                      <a:pPr marL="0" lvl="0" indent="0" algn="ctr" rtl="0">
                        <a:lnSpc>
                          <a:spcPct val="115000"/>
                        </a:lnSpc>
                        <a:spcBef>
                          <a:spcPts val="0"/>
                        </a:spcBef>
                        <a:spcAft>
                          <a:spcPts val="0"/>
                        </a:spcAft>
                        <a:buNone/>
                      </a:pPr>
                      <a:r>
                        <a:rPr lang="en" sz="2100" b="1">
                          <a:solidFill>
                            <a:srgbClr val="002169"/>
                          </a:solidFill>
                        </a:rPr>
                        <a:t>BUILD YOUR OWN EXHIBIT ON RECONSTRUCTION</a:t>
                      </a:r>
                      <a:endParaRPr sz="2100" b="1">
                        <a:solidFill>
                          <a:srgbClr val="002169"/>
                        </a:solidFill>
                      </a:endParaRPr>
                    </a:p>
                  </a:txBody>
                  <a:tcPr marL="68575" marR="68575" marT="18425" marB="18425" anchor="ctr">
                    <a:lnL w="28575" cap="flat" cmpd="sng">
                      <a:solidFill>
                        <a:srgbClr val="002169"/>
                      </a:solidFill>
                      <a:prstDash val="solid"/>
                      <a:round/>
                      <a:headEnd type="none" w="sm" len="sm"/>
                      <a:tailEnd type="none" w="sm" len="sm"/>
                    </a:lnL>
                    <a:lnR w="28575" cap="flat" cmpd="sng">
                      <a:solidFill>
                        <a:srgbClr val="002169"/>
                      </a:solidFill>
                      <a:prstDash val="solid"/>
                      <a:round/>
                      <a:headEnd type="none" w="sm" len="sm"/>
                      <a:tailEnd type="none" w="sm" len="sm"/>
                    </a:lnR>
                    <a:lnT w="28575" cap="flat" cmpd="sng">
                      <a:solidFill>
                        <a:srgbClr val="002169"/>
                      </a:solidFill>
                      <a:prstDash val="solid"/>
                      <a:round/>
                      <a:headEnd type="none" w="sm" len="sm"/>
                      <a:tailEnd type="none" w="sm" len="sm"/>
                    </a:lnT>
                    <a:lnB w="28575" cap="flat" cmpd="sng">
                      <a:solidFill>
                        <a:srgbClr val="002169"/>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81" name="Google Shape;181;p33"/>
          <p:cNvSpPr txBox="1"/>
          <p:nvPr/>
        </p:nvSpPr>
        <p:spPr>
          <a:xfrm>
            <a:off x="304800" y="1022225"/>
            <a:ext cx="8515500" cy="2302800"/>
          </a:xfrm>
          <a:prstGeom prst="rect">
            <a:avLst/>
          </a:prstGeom>
          <a:noFill/>
          <a:ln>
            <a:noFill/>
          </a:ln>
        </p:spPr>
        <p:txBody>
          <a:bodyPr spcFirstLastPara="1" wrap="square" lIns="68575" tIns="34275" rIns="68575" bIns="34275" anchor="t" anchorCtr="0">
            <a:spAutoFit/>
          </a:bodyPr>
          <a:lstStyle/>
          <a:p>
            <a:pPr marL="0" marR="0" lvl="0" indent="0" algn="l" rtl="0">
              <a:lnSpc>
                <a:spcPct val="115000"/>
              </a:lnSpc>
              <a:spcBef>
                <a:spcPts val="0"/>
              </a:spcBef>
              <a:spcAft>
                <a:spcPts val="0"/>
              </a:spcAft>
              <a:buNone/>
            </a:pPr>
            <a:r>
              <a:rPr lang="en" sz="1600">
                <a:solidFill>
                  <a:srgbClr val="002060"/>
                </a:solidFill>
              </a:rPr>
              <a:t>STEP FOUR:</a:t>
            </a:r>
            <a:endParaRPr>
              <a:solidFill>
                <a:srgbClr val="002060"/>
              </a:solidFill>
            </a:endParaRPr>
          </a:p>
          <a:p>
            <a:pPr marL="0" marR="0" lvl="0" indent="0" algn="l" rtl="0">
              <a:lnSpc>
                <a:spcPct val="115000"/>
              </a:lnSpc>
              <a:spcBef>
                <a:spcPts val="0"/>
              </a:spcBef>
              <a:spcAft>
                <a:spcPts val="0"/>
              </a:spcAft>
              <a:buSzPts val="1100"/>
              <a:buNone/>
            </a:pPr>
            <a:r>
              <a:rPr lang="en">
                <a:solidFill>
                  <a:srgbClr val="002060"/>
                </a:solidFill>
              </a:rPr>
              <a:t>After the individual displays are complete, come back together as a class to set up your museum exhibit!</a:t>
            </a:r>
            <a:endParaRPr>
              <a:solidFill>
                <a:srgbClr val="002060"/>
              </a:solidFill>
            </a:endParaRPr>
          </a:p>
          <a:p>
            <a:pPr marL="0" marR="0" lvl="0" indent="0" algn="l" rtl="0">
              <a:lnSpc>
                <a:spcPct val="115000"/>
              </a:lnSpc>
              <a:spcBef>
                <a:spcPts val="0"/>
              </a:spcBef>
              <a:spcAft>
                <a:spcPts val="0"/>
              </a:spcAft>
              <a:buSzPts val="1100"/>
              <a:buNone/>
            </a:pPr>
            <a:r>
              <a:rPr lang="en">
                <a:solidFill>
                  <a:srgbClr val="002060"/>
                </a:solidFill>
              </a:rPr>
              <a:t>Put your slides back together in one presentation to build your virtual museum! Remember to follow the organizational model you agreed on in Step One.</a:t>
            </a:r>
            <a:endParaRPr>
              <a:solidFill>
                <a:srgbClr val="002060"/>
              </a:solidFill>
            </a:endParaRPr>
          </a:p>
          <a:p>
            <a:pPr marL="0" marR="0" lvl="0" indent="0" algn="l" rtl="0">
              <a:lnSpc>
                <a:spcPct val="115000"/>
              </a:lnSpc>
              <a:spcBef>
                <a:spcPts val="0"/>
              </a:spcBef>
              <a:spcAft>
                <a:spcPts val="0"/>
              </a:spcAft>
              <a:buSzPts val="1100"/>
              <a:buNone/>
            </a:pPr>
            <a:endParaRPr>
              <a:solidFill>
                <a:srgbClr val="002060"/>
              </a:solidFill>
            </a:endParaRPr>
          </a:p>
          <a:p>
            <a:pPr marL="0" marR="0" lvl="0" indent="0" algn="l" rtl="0">
              <a:lnSpc>
                <a:spcPct val="115000"/>
              </a:lnSpc>
              <a:spcBef>
                <a:spcPts val="0"/>
              </a:spcBef>
              <a:spcAft>
                <a:spcPts val="0"/>
              </a:spcAft>
              <a:buSzPts val="1100"/>
              <a:buNone/>
            </a:pPr>
            <a:r>
              <a:rPr lang="en">
                <a:solidFill>
                  <a:srgbClr val="002060"/>
                </a:solidFill>
              </a:rPr>
              <a:t>Once the museum exhibit is complete, enjoy exploring it like a visitor.  View your classmates' displays, and let the exhibit spark conversations about the 14th Amendment. </a:t>
            </a:r>
            <a:endParaRPr>
              <a:solidFill>
                <a:srgbClr val="002060"/>
              </a:solidFill>
            </a:endParaRPr>
          </a:p>
          <a:p>
            <a:pPr marL="0" marR="0" lvl="0" indent="0" algn="l" rtl="0">
              <a:lnSpc>
                <a:spcPct val="115000"/>
              </a:lnSpc>
              <a:spcBef>
                <a:spcPts val="0"/>
              </a:spcBef>
              <a:spcAft>
                <a:spcPts val="0"/>
              </a:spcAft>
              <a:buSzPts val="1100"/>
              <a:buNone/>
            </a:pPr>
            <a:endParaRPr>
              <a:solidFill>
                <a:srgbClr val="002060"/>
              </a:solidFill>
            </a:endParaRPr>
          </a:p>
          <a:p>
            <a:pPr marL="0" marR="0" lvl="0" indent="0" algn="l" rtl="0">
              <a:lnSpc>
                <a:spcPct val="115000"/>
              </a:lnSpc>
              <a:spcBef>
                <a:spcPts val="0"/>
              </a:spcBef>
              <a:spcAft>
                <a:spcPts val="0"/>
              </a:spcAft>
              <a:buSzPts val="1100"/>
              <a:buNone/>
            </a:pPr>
            <a:endParaRPr>
              <a:solidFill>
                <a:srgbClr val="002060"/>
              </a:solidFill>
            </a:endParaRPr>
          </a:p>
        </p:txBody>
      </p:sp>
      <p:pic>
        <p:nvPicPr>
          <p:cNvPr id="182" name="Google Shape;182;p33"/>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202200" y="3079625"/>
            <a:ext cx="2779500" cy="1924200"/>
          </a:xfrm>
          <a:prstGeom prst="roundRect">
            <a:avLst>
              <a:gd name="adj" fmla="val 8594"/>
            </a:avLst>
          </a:prstGeom>
          <a:solidFill>
            <a:srgbClr val="ECECEC"/>
          </a:solidFill>
          <a:ln>
            <a:noFill/>
          </a:ln>
        </p:spPr>
      </p:pic>
      <p:pic>
        <p:nvPicPr>
          <p:cNvPr id="183" name="Google Shape;183;p33"/>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266700" y="3079625"/>
            <a:ext cx="2779500" cy="1924200"/>
          </a:xfrm>
          <a:prstGeom prst="roundRect">
            <a:avLst>
              <a:gd name="adj" fmla="val 8594"/>
            </a:avLst>
          </a:prstGeom>
          <a:solidFill>
            <a:srgbClr val="ECECEC"/>
          </a:solidFill>
          <a:ln>
            <a:noFill/>
          </a:ln>
        </p:spPr>
      </p:pic>
      <p:pic>
        <p:nvPicPr>
          <p:cNvPr id="184" name="Google Shape;184;p33"/>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6137700" y="3079625"/>
            <a:ext cx="2663400" cy="1924200"/>
          </a:xfrm>
          <a:prstGeom prst="roundRect">
            <a:avLst>
              <a:gd name="adj" fmla="val 8594"/>
            </a:avLst>
          </a:prstGeom>
          <a:solidFill>
            <a:srgbClr val="ECECEC"/>
          </a:solid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On-screen Show (16:9)</PresentationFormat>
  <Paragraphs>43</Paragraphs>
  <Slides>9</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Simple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 Winterle Kehres</dc:creator>
  <cp:lastModifiedBy>Jenna Winterle Kehres</cp:lastModifiedBy>
  <cp:revision>1</cp:revision>
  <dcterms:modified xsi:type="dcterms:W3CDTF">2022-10-13T14:05:55Z</dcterms:modified>
</cp:coreProperties>
</file>