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Lst>
  <p:sldSz cy="5143500" cx="9144000"/>
  <p:notesSz cx="6858000" cy="9144000"/>
  <p:embeddedFontLst>
    <p:embeddedFont>
      <p:font typeface="Quattrocento Sans"/>
      <p:bold r:id="rId50"/>
      <p:boldItalic r:id="rId51"/>
    </p:embeddedFont>
    <p:embeddedFont>
      <p:font typeface="Arial Black"/>
      <p:regular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QuattrocentoSans-boldItalic.fntdata"/><Relationship Id="rId50" Type="http://schemas.openxmlformats.org/officeDocument/2006/relationships/font" Target="fonts/QuattrocentoSans-bold.fntdata"/><Relationship Id="rId52" Type="http://schemas.openxmlformats.org/officeDocument/2006/relationships/font" Target="fonts/ArialBlack-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itishmuseum.org/collection/object/P_Cc-3-38"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https://www.britannica.com/biography/James-Otis</a:t>
            </a:r>
            <a:endParaRPr/>
          </a:p>
        </p:txBody>
      </p:sp>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https://www.britannica.com/biography/James-Otis</a:t>
            </a:r>
            <a:endParaRPr/>
          </a:p>
        </p:txBody>
      </p:sp>
      <p:sp>
        <p:nvSpPr>
          <p:cNvPr id="266" name="Google Shape;2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https://www.britishmuseum.org/collection/object/P_Cc-3-38</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https://www.npg.org.uk/collections/search/portrait/mw195879/John-Wilkes</a:t>
            </a:r>
            <a:endParaRPr/>
          </a:p>
        </p:txBody>
      </p:sp>
      <p:sp>
        <p:nvSpPr>
          <p:cNvPr id="278" name="Google Shape;2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 name="Google Shape;45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7" name="Google Shape;467;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0" name="Google Shape;59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14"/>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4" name="Google Shape;84;p1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p24"/>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2.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2.png"/><Relationship Id="rId5"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image" Target="../media/image10.jpg"/><Relationship Id="rId5" Type="http://schemas.openxmlformats.org/officeDocument/2006/relationships/image" Target="../media/image2.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9.png"/><Relationship Id="rId5" Type="http://schemas.openxmlformats.org/officeDocument/2006/relationships/image" Target="../media/image2.png"/><Relationship Id="rId6"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0.jpg"/><Relationship Id="rId4" Type="http://schemas.openxmlformats.org/officeDocument/2006/relationships/image" Target="../media/image2.png"/><Relationship Id="rId5"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png"/><Relationship Id="rId5"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jpg"/><Relationship Id="rId4" Type="http://schemas.openxmlformats.org/officeDocument/2006/relationships/image" Target="../media/image2.png"/><Relationship Id="rId5"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2.jpg"/><Relationship Id="rId4" Type="http://schemas.openxmlformats.org/officeDocument/2006/relationships/image" Target="../media/image2.png"/><Relationship Id="rId5"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8.jpg"/><Relationship Id="rId4" Type="http://schemas.openxmlformats.org/officeDocument/2006/relationships/image" Target="../media/image2.png"/><Relationship Id="rId5"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5.png"/><Relationship Id="rId4" Type="http://schemas.openxmlformats.org/officeDocument/2006/relationships/image" Target="../media/image2.png"/><Relationship Id="rId5"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2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27.png"/><Relationship Id="rId4" Type="http://schemas.openxmlformats.org/officeDocument/2006/relationships/image" Target="../media/image2.png"/><Relationship Id="rId5" Type="http://schemas.openxmlformats.org/officeDocument/2006/relationships/image" Target="../media/image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28" name="Shape 128"/>
        <p:cNvGrpSpPr/>
        <p:nvPr/>
      </p:nvGrpSpPr>
      <p:grpSpPr>
        <a:xfrm>
          <a:off x="0" y="0"/>
          <a:ext cx="0" cy="0"/>
          <a:chOff x="0" y="0"/>
          <a:chExt cx="0" cy="0"/>
        </a:xfrm>
      </p:grpSpPr>
      <p:pic>
        <p:nvPicPr>
          <p:cNvPr id="129" name="Google Shape;129;p25"/>
          <p:cNvPicPr preferRelativeResize="0"/>
          <p:nvPr/>
        </p:nvPicPr>
        <p:blipFill rotWithShape="1">
          <a:blip r:embed="rId3">
            <a:alphaModFix/>
          </a:blip>
          <a:srcRect b="-849" l="0" r="0" t="0"/>
          <a:stretch/>
        </p:blipFill>
        <p:spPr>
          <a:xfrm>
            <a:off x="-28675" y="1409700"/>
            <a:ext cx="7255218" cy="3752626"/>
          </a:xfrm>
          <a:prstGeom prst="rect">
            <a:avLst/>
          </a:prstGeom>
          <a:noFill/>
          <a:ln>
            <a:noFill/>
          </a:ln>
        </p:spPr>
      </p:pic>
      <p:sp>
        <p:nvSpPr>
          <p:cNvPr id="130" name="Google Shape;130;p25"/>
          <p:cNvSpPr/>
          <p:nvPr/>
        </p:nvSpPr>
        <p:spPr>
          <a:xfrm>
            <a:off x="513178" y="405437"/>
            <a:ext cx="6171512" cy="14638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700"/>
              <a:buFont typeface="Arial"/>
              <a:buNone/>
            </a:pPr>
            <a:r>
              <a:rPr b="1" i="0" lang="en-US" sz="2800" u="none" cap="none" strike="noStrike">
                <a:solidFill>
                  <a:schemeClr val="lt1"/>
                </a:solidFill>
                <a:latin typeface="Arial Black"/>
                <a:ea typeface="Arial Black"/>
                <a:cs typeface="Arial Black"/>
                <a:sym typeface="Arial Black"/>
              </a:rPr>
              <a:t>Fourth Amendment  </a:t>
            </a:r>
            <a:endParaRPr/>
          </a:p>
          <a:p>
            <a:pPr indent="0" lvl="0" marL="0" marR="0" rtl="0" algn="ctr">
              <a:lnSpc>
                <a:spcPct val="100000"/>
              </a:lnSpc>
              <a:spcBef>
                <a:spcPts val="0"/>
              </a:spcBef>
              <a:spcAft>
                <a:spcPts val="0"/>
              </a:spcAft>
              <a:buNone/>
            </a:pPr>
            <a:r>
              <a:rPr b="1" i="0" lang="en-US" sz="2400" u="none" cap="none" strike="noStrike">
                <a:solidFill>
                  <a:schemeClr val="lt1"/>
                </a:solidFill>
                <a:latin typeface="Calibri"/>
                <a:ea typeface="Calibri"/>
                <a:cs typeface="Calibri"/>
                <a:sym typeface="Calibri"/>
              </a:rPr>
              <a:t>Privacy in a Digital Age, Policing in America, Search and Seizure</a:t>
            </a:r>
            <a:endParaRPr/>
          </a:p>
        </p:txBody>
      </p:sp>
      <p:sp>
        <p:nvSpPr>
          <p:cNvPr id="131" name="Google Shape;131;p25"/>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2" name="Google Shape;132;p25"/>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sp>
        <p:nvSpPr>
          <p:cNvPr id="133" name="Google Shape;133;p25"/>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134" name="Google Shape;134;p25"/>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21" name="Shape 221"/>
        <p:cNvGrpSpPr/>
        <p:nvPr/>
      </p:nvGrpSpPr>
      <p:grpSpPr>
        <a:xfrm>
          <a:off x="0" y="0"/>
          <a:ext cx="0" cy="0"/>
          <a:chOff x="0" y="0"/>
          <a:chExt cx="0" cy="0"/>
        </a:xfrm>
      </p:grpSpPr>
      <p:sp>
        <p:nvSpPr>
          <p:cNvPr id="222" name="Google Shape;222;p34"/>
          <p:cNvSpPr/>
          <p:nvPr/>
        </p:nvSpPr>
        <p:spPr>
          <a:xfrm>
            <a:off x="391885" y="1197450"/>
            <a:ext cx="6525750" cy="274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3000" u="none" cap="none" strike="noStrike">
                <a:solidFill>
                  <a:srgbClr val="252F66"/>
                </a:solidFill>
                <a:latin typeface="Calibri"/>
                <a:ea typeface="Calibri"/>
                <a:cs typeface="Calibri"/>
                <a:sym typeface="Calibri"/>
              </a:rPr>
              <a:t>Can the government track you 24 hours a day, 7 days a week, for an entire month, using your cell phone data and location information?</a:t>
            </a:r>
            <a:endParaRPr/>
          </a:p>
          <a:p>
            <a:pPr indent="0" lvl="0" marL="0" marR="0" rtl="0" algn="l">
              <a:lnSpc>
                <a:spcPct val="100000"/>
              </a:lnSpc>
              <a:spcBef>
                <a:spcPts val="0"/>
              </a:spcBef>
              <a:spcAft>
                <a:spcPts val="0"/>
              </a:spcAft>
              <a:buNone/>
            </a:pPr>
            <a:r>
              <a:t/>
            </a:r>
            <a:endParaRPr b="0" i="0" sz="105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3000" u="none" cap="none" strike="noStrike">
                <a:solidFill>
                  <a:srgbClr val="252F66"/>
                </a:solidFill>
                <a:latin typeface="Calibri"/>
                <a:ea typeface="Calibri"/>
                <a:cs typeface="Calibri"/>
                <a:sym typeface="Calibri"/>
              </a:rPr>
              <a:t>(</a:t>
            </a:r>
            <a:r>
              <a:rPr b="0" i="1" lang="en-US" sz="3000" u="none" cap="none" strike="noStrike">
                <a:solidFill>
                  <a:srgbClr val="252F66"/>
                </a:solidFill>
                <a:latin typeface="Calibri"/>
                <a:ea typeface="Calibri"/>
                <a:cs typeface="Calibri"/>
                <a:sym typeface="Calibri"/>
              </a:rPr>
              <a:t>Carpenter v. United States, </a:t>
            </a:r>
            <a:r>
              <a:rPr b="0" i="0" lang="en-US" sz="3000" u="none" cap="none" strike="noStrike">
                <a:solidFill>
                  <a:srgbClr val="252F66"/>
                </a:solidFill>
                <a:latin typeface="Calibri"/>
                <a:ea typeface="Calibri"/>
                <a:cs typeface="Calibri"/>
                <a:sym typeface="Calibri"/>
              </a:rPr>
              <a:t>2018)</a:t>
            </a:r>
            <a:endParaRPr/>
          </a:p>
          <a:p>
            <a:pPr indent="0" lvl="0" marL="0" marR="0" rtl="0" algn="l">
              <a:lnSpc>
                <a:spcPct val="100000"/>
              </a:lnSpc>
              <a:spcBef>
                <a:spcPts val="0"/>
              </a:spcBef>
              <a:spcAft>
                <a:spcPts val="0"/>
              </a:spcAft>
              <a:buNone/>
            </a:pPr>
            <a:r>
              <a:t/>
            </a:r>
            <a:endParaRPr b="0" i="0" sz="3000" u="none" cap="none" strike="noStrike">
              <a:solidFill>
                <a:srgbClr val="252F66"/>
              </a:solidFill>
              <a:latin typeface="Calibri"/>
              <a:ea typeface="Calibri"/>
              <a:cs typeface="Calibri"/>
              <a:sym typeface="Calibri"/>
            </a:endParaRPr>
          </a:p>
        </p:txBody>
      </p:sp>
      <p:sp>
        <p:nvSpPr>
          <p:cNvPr id="223" name="Google Shape;223;p34"/>
          <p:cNvSpPr txBox="1"/>
          <p:nvPr/>
        </p:nvSpPr>
        <p:spPr>
          <a:xfrm>
            <a:off x="1323869" y="345663"/>
            <a:ext cx="3951515"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Hypothetical</a:t>
            </a:r>
            <a:endParaRPr b="0" i="0" sz="3300" u="none" cap="none" strike="noStrike">
              <a:solidFill>
                <a:srgbClr val="FFFFFF"/>
              </a:solidFill>
              <a:latin typeface="Quattrocento Sans"/>
              <a:ea typeface="Quattrocento Sans"/>
              <a:cs typeface="Quattrocento Sans"/>
              <a:sym typeface="Quattrocento Sans"/>
            </a:endParaRPr>
          </a:p>
        </p:txBody>
      </p:sp>
      <p:sp>
        <p:nvSpPr>
          <p:cNvPr id="224" name="Google Shape;224;p34"/>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25" name="Google Shape;225;p34"/>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226" name="Google Shape;226;p34"/>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227" name="Google Shape;227;p34"/>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228" name="Google Shape;228;p34"/>
          <p:cNvSpPr/>
          <p:nvPr/>
        </p:nvSpPr>
        <p:spPr>
          <a:xfrm>
            <a:off x="0" y="3954774"/>
            <a:ext cx="3429000" cy="632222"/>
          </a:xfrm>
          <a:prstGeom prst="flowChartProcess">
            <a:avLst/>
          </a:prstGeom>
          <a:solidFill>
            <a:srgbClr val="CC063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Quattrocento Sans"/>
                <a:ea typeface="Quattrocento Sans"/>
                <a:cs typeface="Quattrocento Sans"/>
                <a:sym typeface="Quattrocento Sans"/>
              </a:rPr>
              <a:t>VOTE NOW!</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32" name="Shape 232"/>
        <p:cNvGrpSpPr/>
        <p:nvPr/>
      </p:nvGrpSpPr>
      <p:grpSpPr>
        <a:xfrm>
          <a:off x="0" y="0"/>
          <a:ext cx="0" cy="0"/>
          <a:chOff x="0" y="0"/>
          <a:chExt cx="0" cy="0"/>
        </a:xfrm>
      </p:grpSpPr>
      <p:sp>
        <p:nvSpPr>
          <p:cNvPr id="233" name="Google Shape;233;p35"/>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34" name="Google Shape;234;p35"/>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Writs of Assistance</a:t>
            </a:r>
            <a:endParaRPr b="0" i="0" sz="3300" u="none" cap="none" strike="noStrike">
              <a:solidFill>
                <a:srgbClr val="FFFFFF"/>
              </a:solidFill>
              <a:latin typeface="Quattrocento Sans"/>
              <a:ea typeface="Quattrocento Sans"/>
              <a:cs typeface="Quattrocento Sans"/>
              <a:sym typeface="Quattrocento Sans"/>
            </a:endParaRPr>
          </a:p>
        </p:txBody>
      </p:sp>
      <p:sp>
        <p:nvSpPr>
          <p:cNvPr id="235" name="Google Shape;235;p35"/>
          <p:cNvSpPr/>
          <p:nvPr/>
        </p:nvSpPr>
        <p:spPr>
          <a:xfrm>
            <a:off x="3509010" y="1226374"/>
            <a:ext cx="3487928" cy="3477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Boston, 1761 </a:t>
            </a:r>
            <a:br>
              <a:rPr b="0" i="0" lang="en-US" sz="2000" u="none" cap="none" strike="noStrike">
                <a:solidFill>
                  <a:srgbClr val="252F66"/>
                </a:solidFill>
                <a:latin typeface="Calibri"/>
                <a:ea typeface="Calibri"/>
                <a:cs typeface="Calibri"/>
                <a:sym typeface="Calibri"/>
              </a:rPr>
            </a:br>
            <a:r>
              <a:rPr b="0" i="0" lang="en-US" sz="2000" u="none" cap="none" strike="noStrike">
                <a:solidFill>
                  <a:srgbClr val="252F66"/>
                </a:solidFill>
                <a:latin typeface="Calibri"/>
                <a:ea typeface="Calibri"/>
                <a:cs typeface="Calibri"/>
                <a:sym typeface="Calibri"/>
              </a:rPr>
              <a:t>King George was using royal officials in the colonies to crack down on tax evaders and smugglers with the use of so-called “Writs of Assistance.” Writs of Assistance gave royal officials “free range” to break into the homes of colonists to search for evidence…anytime, anywhere, and for any reason. </a:t>
            </a:r>
            <a:endParaRPr/>
          </a:p>
        </p:txBody>
      </p:sp>
      <p:pic>
        <p:nvPicPr>
          <p:cNvPr id="236" name="Google Shape;236;p35"/>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237" name="Google Shape;237;p35"/>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pic>
        <p:nvPicPr>
          <p:cNvPr id="238" name="Google Shape;238;p35"/>
          <p:cNvPicPr preferRelativeResize="0"/>
          <p:nvPr/>
        </p:nvPicPr>
        <p:blipFill rotWithShape="1">
          <a:blip r:embed="rId5">
            <a:alphaModFix/>
          </a:blip>
          <a:srcRect b="0" l="0" r="0" t="0"/>
          <a:stretch/>
        </p:blipFill>
        <p:spPr>
          <a:xfrm>
            <a:off x="382436" y="1226374"/>
            <a:ext cx="2832486" cy="3276654"/>
          </a:xfrm>
          <a:prstGeom prst="rect">
            <a:avLst/>
          </a:prstGeom>
          <a:noFill/>
          <a:ln>
            <a:noFill/>
          </a:ln>
          <a:effectLst>
            <a:outerShdw blurRad="292100" rotWithShape="0" algn="tl" dir="2700000" dist="139700">
              <a:srgbClr val="333333">
                <a:alpha val="64705"/>
              </a:srgbClr>
            </a:outerShdw>
          </a:effectLst>
        </p:spPr>
      </p:pic>
      <p:sp>
        <p:nvSpPr>
          <p:cNvPr id="239" name="Google Shape;239;p35"/>
          <p:cNvSpPr/>
          <p:nvPr/>
        </p:nvSpPr>
        <p:spPr>
          <a:xfrm>
            <a:off x="180687" y="3868521"/>
            <a:ext cx="2213524" cy="3990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2000" u="none" cap="none" strike="noStrike">
                <a:solidFill>
                  <a:schemeClr val="lt1"/>
                </a:solidFill>
                <a:latin typeface="Calibri"/>
                <a:ea typeface="Calibri"/>
                <a:cs typeface="Calibri"/>
                <a:sym typeface="Calibri"/>
              </a:rPr>
              <a:t>King George III</a:t>
            </a:r>
            <a:endParaRPr b="0" i="0" sz="1600" u="none" cap="none" strike="noStrike">
              <a:solidFill>
                <a:srgbClr val="000000"/>
              </a:solidFill>
              <a:latin typeface="Arial"/>
              <a:ea typeface="Arial"/>
              <a:cs typeface="Arial"/>
              <a:sym typeface="Arial"/>
            </a:endParaRPr>
          </a:p>
        </p:txBody>
      </p:sp>
      <p:sp>
        <p:nvSpPr>
          <p:cNvPr id="240" name="Google Shape;240;p35"/>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44" name="Shape 244"/>
        <p:cNvGrpSpPr/>
        <p:nvPr/>
      </p:nvGrpSpPr>
      <p:grpSpPr>
        <a:xfrm>
          <a:off x="0" y="0"/>
          <a:ext cx="0" cy="0"/>
          <a:chOff x="0" y="0"/>
          <a:chExt cx="0" cy="0"/>
        </a:xfrm>
      </p:grpSpPr>
      <p:sp>
        <p:nvSpPr>
          <p:cNvPr id="245" name="Google Shape;245;p36"/>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46" name="Google Shape;246;p36"/>
          <p:cNvPicPr preferRelativeResize="0"/>
          <p:nvPr/>
        </p:nvPicPr>
        <p:blipFill rotWithShape="1">
          <a:blip r:embed="rId3">
            <a:alphaModFix/>
          </a:blip>
          <a:srcRect b="0" l="0" r="0" t="0"/>
          <a:stretch/>
        </p:blipFill>
        <p:spPr>
          <a:xfrm>
            <a:off x="259486" y="1165860"/>
            <a:ext cx="6274106" cy="3375647"/>
          </a:xfrm>
          <a:prstGeom prst="rect">
            <a:avLst/>
          </a:prstGeom>
          <a:noFill/>
          <a:ln>
            <a:noFill/>
          </a:ln>
          <a:effectLst>
            <a:outerShdw blurRad="292100" rotWithShape="0" algn="tl" dir="2700000" dist="139700">
              <a:srgbClr val="333333">
                <a:alpha val="64705"/>
              </a:srgbClr>
            </a:outerShdw>
          </a:effectLst>
        </p:spPr>
      </p:pic>
      <p:sp>
        <p:nvSpPr>
          <p:cNvPr id="247" name="Google Shape;247;p36"/>
          <p:cNvSpPr/>
          <p:nvPr/>
        </p:nvSpPr>
        <p:spPr>
          <a:xfrm>
            <a:off x="3465195" y="3705320"/>
            <a:ext cx="3362485" cy="1150746"/>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800" u="none" cap="none" strike="noStrike">
                <a:solidFill>
                  <a:srgbClr val="FFFFFF"/>
                </a:solidFill>
                <a:latin typeface="Calibri"/>
                <a:ea typeface="Calibri"/>
                <a:cs typeface="Calibri"/>
                <a:sym typeface="Calibri"/>
              </a:rPr>
              <a:t>James Otis, </a:t>
            </a:r>
            <a:r>
              <a:rPr b="1" i="0" lang="en-US" sz="1800" u="none" cap="none" strike="noStrike">
                <a:solidFill>
                  <a:srgbClr val="FFFFFF"/>
                </a:solidFill>
                <a:latin typeface="Arial"/>
                <a:ea typeface="Arial"/>
                <a:cs typeface="Arial"/>
                <a:sym typeface="Arial"/>
              </a:rPr>
              <a:t>a prominent Boston lawyer, publicly denounced the </a:t>
            </a:r>
            <a:r>
              <a:rPr b="1" i="0" lang="en-US" sz="1800" u="none" cap="none" strike="noStrike">
                <a:solidFill>
                  <a:srgbClr val="FFFFFF"/>
                </a:solidFill>
                <a:latin typeface="Calibri"/>
                <a:ea typeface="Calibri"/>
                <a:cs typeface="Calibri"/>
                <a:sym typeface="Calibri"/>
              </a:rPr>
              <a:t>Writs of Assistance</a:t>
            </a:r>
            <a:endParaRPr/>
          </a:p>
        </p:txBody>
      </p:sp>
      <p:sp>
        <p:nvSpPr>
          <p:cNvPr id="248" name="Google Shape;248;p36"/>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Writs of Assistance</a:t>
            </a:r>
            <a:endParaRPr b="0" i="0" sz="3300" u="none" cap="none" strike="noStrike">
              <a:solidFill>
                <a:srgbClr val="FFFFFF"/>
              </a:solidFill>
              <a:latin typeface="Quattrocento Sans"/>
              <a:ea typeface="Quattrocento Sans"/>
              <a:cs typeface="Quattrocento Sans"/>
              <a:sym typeface="Quattrocento Sans"/>
            </a:endParaRPr>
          </a:p>
        </p:txBody>
      </p:sp>
      <p:pic>
        <p:nvPicPr>
          <p:cNvPr id="249" name="Google Shape;249;p36"/>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250" name="Google Shape;250;p36"/>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251" name="Google Shape;251;p36"/>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55" name="Shape 255"/>
        <p:cNvGrpSpPr/>
        <p:nvPr/>
      </p:nvGrpSpPr>
      <p:grpSpPr>
        <a:xfrm>
          <a:off x="0" y="0"/>
          <a:ext cx="0" cy="0"/>
          <a:chOff x="0" y="0"/>
          <a:chExt cx="0" cy="0"/>
        </a:xfrm>
      </p:grpSpPr>
      <p:pic>
        <p:nvPicPr>
          <p:cNvPr id="256" name="Google Shape;256;p37"/>
          <p:cNvPicPr preferRelativeResize="0"/>
          <p:nvPr/>
        </p:nvPicPr>
        <p:blipFill rotWithShape="1">
          <a:blip r:embed="rId3">
            <a:alphaModFix/>
          </a:blip>
          <a:srcRect b="0" l="0" r="0" t="0"/>
          <a:stretch/>
        </p:blipFill>
        <p:spPr>
          <a:xfrm>
            <a:off x="267624" y="1329267"/>
            <a:ext cx="3052677" cy="3612108"/>
          </a:xfrm>
          <a:prstGeom prst="rect">
            <a:avLst/>
          </a:prstGeom>
          <a:noFill/>
          <a:ln>
            <a:noFill/>
          </a:ln>
          <a:effectLst>
            <a:outerShdw blurRad="292100" rotWithShape="0" algn="tl" dir="2700000" dist="139700">
              <a:srgbClr val="333333">
                <a:alpha val="64705"/>
              </a:srgbClr>
            </a:outerShdw>
          </a:effectLst>
        </p:spPr>
      </p:pic>
      <p:sp>
        <p:nvSpPr>
          <p:cNvPr id="257" name="Google Shape;257;p37"/>
          <p:cNvSpPr/>
          <p:nvPr/>
        </p:nvSpPr>
        <p:spPr>
          <a:xfrm>
            <a:off x="3074276" y="3864484"/>
            <a:ext cx="2213524" cy="3990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2000" u="none" cap="none" strike="noStrike">
                <a:solidFill>
                  <a:schemeClr val="lt1"/>
                </a:solidFill>
                <a:latin typeface="Calibri"/>
                <a:ea typeface="Calibri"/>
                <a:cs typeface="Calibri"/>
                <a:sym typeface="Calibri"/>
              </a:rPr>
              <a:t>James Otis</a:t>
            </a:r>
            <a:endParaRPr b="0" i="0" sz="1600" u="none" cap="none" strike="noStrike">
              <a:solidFill>
                <a:srgbClr val="000000"/>
              </a:solidFill>
              <a:latin typeface="Arial"/>
              <a:ea typeface="Arial"/>
              <a:cs typeface="Arial"/>
              <a:sym typeface="Arial"/>
            </a:endParaRPr>
          </a:p>
        </p:txBody>
      </p:sp>
      <p:sp>
        <p:nvSpPr>
          <p:cNvPr id="258" name="Google Shape;258;p37"/>
          <p:cNvSpPr/>
          <p:nvPr/>
        </p:nvSpPr>
        <p:spPr>
          <a:xfrm>
            <a:off x="3628725" y="1757705"/>
            <a:ext cx="2904867" cy="1678341"/>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 “It is a power that places the liberty of every man in the hands of every petty officer.”</a:t>
            </a:r>
            <a:endParaRPr b="0" i="0" sz="2400" u="none" cap="none" strike="noStrike">
              <a:solidFill>
                <a:srgbClr val="252F66"/>
              </a:solidFill>
              <a:latin typeface="Calibri"/>
              <a:ea typeface="Calibri"/>
              <a:cs typeface="Calibri"/>
              <a:sym typeface="Calibri"/>
            </a:endParaRPr>
          </a:p>
        </p:txBody>
      </p:sp>
      <p:sp>
        <p:nvSpPr>
          <p:cNvPr id="259" name="Google Shape;259;p37"/>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60" name="Google Shape;260;p37"/>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261" name="Google Shape;261;p37"/>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262" name="Google Shape;262;p37"/>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Writs of Assistance</a:t>
            </a:r>
            <a:endParaRPr b="0" i="0" sz="3300" u="none" cap="none" strike="noStrike">
              <a:solidFill>
                <a:srgbClr val="FFFFFF"/>
              </a:solidFill>
              <a:latin typeface="Quattrocento Sans"/>
              <a:ea typeface="Quattrocento Sans"/>
              <a:cs typeface="Quattrocento Sans"/>
              <a:sym typeface="Quattrocento Sans"/>
            </a:endParaRPr>
          </a:p>
        </p:txBody>
      </p:sp>
      <p:sp>
        <p:nvSpPr>
          <p:cNvPr id="263" name="Google Shape;263;p37"/>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67" name="Shape 267"/>
        <p:cNvGrpSpPr/>
        <p:nvPr/>
      </p:nvGrpSpPr>
      <p:grpSpPr>
        <a:xfrm>
          <a:off x="0" y="0"/>
          <a:ext cx="0" cy="0"/>
          <a:chOff x="0" y="0"/>
          <a:chExt cx="0" cy="0"/>
        </a:xfrm>
      </p:grpSpPr>
      <p:pic>
        <p:nvPicPr>
          <p:cNvPr id="268" name="Google Shape;268;p38"/>
          <p:cNvPicPr preferRelativeResize="0"/>
          <p:nvPr/>
        </p:nvPicPr>
        <p:blipFill rotWithShape="1">
          <a:blip r:embed="rId3">
            <a:alphaModFix/>
          </a:blip>
          <a:srcRect b="0" l="0" r="0" t="0"/>
          <a:stretch/>
        </p:blipFill>
        <p:spPr>
          <a:xfrm>
            <a:off x="270884" y="1195754"/>
            <a:ext cx="2939751" cy="3564448"/>
          </a:xfrm>
          <a:prstGeom prst="rect">
            <a:avLst/>
          </a:prstGeom>
          <a:noFill/>
          <a:ln>
            <a:noFill/>
          </a:ln>
          <a:effectLst>
            <a:outerShdw blurRad="292100" rotWithShape="0" algn="tl" dir="2700000" dist="139700">
              <a:srgbClr val="333333">
                <a:alpha val="64705"/>
              </a:srgbClr>
            </a:outerShdw>
          </a:effectLst>
        </p:spPr>
      </p:pic>
      <p:sp>
        <p:nvSpPr>
          <p:cNvPr id="269" name="Google Shape;269;p38"/>
          <p:cNvSpPr/>
          <p:nvPr/>
        </p:nvSpPr>
        <p:spPr>
          <a:xfrm>
            <a:off x="2203455" y="4071385"/>
            <a:ext cx="2213524" cy="3990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000" u="none" cap="none" strike="noStrike">
                <a:solidFill>
                  <a:schemeClr val="lt1"/>
                </a:solidFill>
                <a:latin typeface="Calibri"/>
                <a:ea typeface="Calibri"/>
                <a:cs typeface="Calibri"/>
                <a:sym typeface="Calibri"/>
              </a:rPr>
              <a:t>John Adams</a:t>
            </a:r>
            <a:endParaRPr b="0" i="0" sz="1600" u="none" cap="none" strike="noStrike">
              <a:solidFill>
                <a:srgbClr val="000000"/>
              </a:solidFill>
              <a:latin typeface="Arial"/>
              <a:ea typeface="Arial"/>
              <a:cs typeface="Arial"/>
              <a:sym typeface="Arial"/>
            </a:endParaRPr>
          </a:p>
        </p:txBody>
      </p:sp>
      <p:sp>
        <p:nvSpPr>
          <p:cNvPr id="270" name="Google Shape;270;p38"/>
          <p:cNvSpPr/>
          <p:nvPr/>
        </p:nvSpPr>
        <p:spPr>
          <a:xfrm>
            <a:off x="3314188" y="1558732"/>
            <a:ext cx="3682750" cy="3287722"/>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 Otis’s argument was “the first scene of the first act of opposition to the arbitrary claims of Great Britain. Then and there the child of Independence was born.”</a:t>
            </a:r>
            <a:endParaRPr b="0" i="0" sz="2400" u="none" cap="none" strike="noStrike">
              <a:solidFill>
                <a:srgbClr val="252F66"/>
              </a:solidFill>
              <a:latin typeface="Calibri"/>
              <a:ea typeface="Calibri"/>
              <a:cs typeface="Calibri"/>
              <a:sym typeface="Calibri"/>
            </a:endParaRPr>
          </a:p>
        </p:txBody>
      </p:sp>
      <p:sp>
        <p:nvSpPr>
          <p:cNvPr id="271" name="Google Shape;271;p38"/>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72" name="Google Shape;272;p38"/>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273" name="Google Shape;273;p38"/>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274" name="Google Shape;274;p38"/>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275" name="Google Shape;275;p38"/>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Writs of Assistance</a:t>
            </a:r>
            <a:endParaRPr b="0" i="0" sz="33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79" name="Shape 279"/>
        <p:cNvGrpSpPr/>
        <p:nvPr/>
      </p:nvGrpSpPr>
      <p:grpSpPr>
        <a:xfrm>
          <a:off x="0" y="0"/>
          <a:ext cx="0" cy="0"/>
          <a:chOff x="0" y="0"/>
          <a:chExt cx="0" cy="0"/>
        </a:xfrm>
      </p:grpSpPr>
      <p:pic>
        <p:nvPicPr>
          <p:cNvPr id="280" name="Google Shape;280;p39"/>
          <p:cNvPicPr preferRelativeResize="0"/>
          <p:nvPr/>
        </p:nvPicPr>
        <p:blipFill rotWithShape="1">
          <a:blip r:embed="rId3">
            <a:alphaModFix/>
          </a:blip>
          <a:srcRect b="0" l="0" r="0" t="0"/>
          <a:stretch/>
        </p:blipFill>
        <p:spPr>
          <a:xfrm>
            <a:off x="458726" y="1370846"/>
            <a:ext cx="2894073" cy="3536287"/>
          </a:xfrm>
          <a:prstGeom prst="rect">
            <a:avLst/>
          </a:prstGeom>
          <a:noFill/>
          <a:ln>
            <a:noFill/>
          </a:ln>
          <a:effectLst>
            <a:outerShdw blurRad="292100" rotWithShape="0" algn="tl" dir="2700000" dist="139700">
              <a:srgbClr val="333333">
                <a:alpha val="64705"/>
              </a:srgbClr>
            </a:outerShdw>
          </a:effectLst>
        </p:spPr>
      </p:pic>
      <p:sp>
        <p:nvSpPr>
          <p:cNvPr id="281" name="Google Shape;281;p39"/>
          <p:cNvSpPr/>
          <p:nvPr/>
        </p:nvSpPr>
        <p:spPr>
          <a:xfrm>
            <a:off x="310235" y="4296570"/>
            <a:ext cx="2451318" cy="3990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Calibri"/>
                <a:ea typeface="Calibri"/>
                <a:cs typeface="Calibri"/>
                <a:sym typeface="Calibri"/>
              </a:rPr>
              <a:t>James Madison </a:t>
            </a:r>
            <a:endParaRPr b="0" i="0" sz="1100" u="none" cap="none" strike="noStrike">
              <a:solidFill>
                <a:srgbClr val="000000"/>
              </a:solidFill>
              <a:latin typeface="Arial"/>
              <a:ea typeface="Arial"/>
              <a:cs typeface="Arial"/>
              <a:sym typeface="Arial"/>
            </a:endParaRPr>
          </a:p>
        </p:txBody>
      </p:sp>
      <p:sp>
        <p:nvSpPr>
          <p:cNvPr id="282" name="Google Shape;282;p39"/>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83" name="Google Shape;283;p39"/>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284" name="Google Shape;284;p39"/>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285" name="Google Shape;285;p39"/>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286" name="Google Shape;286;p39"/>
          <p:cNvSpPr/>
          <p:nvPr/>
        </p:nvSpPr>
        <p:spPr>
          <a:xfrm>
            <a:off x="3607808" y="1558732"/>
            <a:ext cx="3332254"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252F66"/>
                </a:solidFill>
                <a:latin typeface="Calibri"/>
                <a:ea typeface="Calibri"/>
                <a:cs typeface="Calibri"/>
                <a:sym typeface="Calibri"/>
              </a:rPr>
              <a:t>Like Otis, James Madison and the Founding generation were primarily concerned about </a:t>
            </a:r>
            <a:r>
              <a:rPr b="1" i="0" lang="en-US" sz="1800" u="none" cap="none" strike="noStrike">
                <a:solidFill>
                  <a:srgbClr val="252F66"/>
                </a:solidFill>
                <a:latin typeface="Calibri"/>
                <a:ea typeface="Calibri"/>
                <a:cs typeface="Calibri"/>
                <a:sym typeface="Calibri"/>
              </a:rPr>
              <a:t>general warrants</a:t>
            </a:r>
            <a:r>
              <a:rPr b="0" i="0" lang="en-US" sz="1800" u="none" cap="none" strike="noStrike">
                <a:solidFill>
                  <a:srgbClr val="252F66"/>
                </a:solidFill>
                <a:latin typeface="Calibri"/>
                <a:ea typeface="Calibri"/>
                <a:cs typeface="Calibri"/>
                <a:sym typeface="Calibri"/>
              </a:rPr>
              <a:t>.</a:t>
            </a:r>
            <a:r>
              <a:rPr b="1" i="0" lang="en-US" sz="1800" u="none" cap="none" strike="noStrike">
                <a:solidFill>
                  <a:srgbClr val="252F66"/>
                </a:solidFill>
                <a:latin typeface="Calibri"/>
                <a:ea typeface="Calibri"/>
                <a:cs typeface="Calibri"/>
                <a:sym typeface="Calibri"/>
              </a:rPr>
              <a:t>  </a:t>
            </a:r>
            <a:endParaRPr/>
          </a:p>
          <a:p>
            <a:pPr indent="0" lvl="0" marL="0" marR="0" rtl="0" algn="l">
              <a:lnSpc>
                <a:spcPct val="100000"/>
              </a:lnSpc>
              <a:spcBef>
                <a:spcPts val="0"/>
              </a:spcBef>
              <a:spcAft>
                <a:spcPts val="0"/>
              </a:spcAft>
              <a:buNone/>
            </a:pPr>
            <a:r>
              <a:t/>
            </a:r>
            <a:endParaRPr b="1" i="0" sz="18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252F66"/>
                </a:solidFill>
                <a:latin typeface="Calibri"/>
                <a:ea typeface="Calibri"/>
                <a:cs typeface="Calibri"/>
                <a:sym typeface="Calibri"/>
              </a:rPr>
              <a:t>These warrants had allowed royal agents to conduct broad searches without limits and thus giving them arbitrary power to wield at disfavored colonists. </a:t>
            </a:r>
            <a:endParaRPr/>
          </a:p>
        </p:txBody>
      </p:sp>
      <p:sp>
        <p:nvSpPr>
          <p:cNvPr id="287" name="Google Shape;287;p39"/>
          <p:cNvSpPr/>
          <p:nvPr/>
        </p:nvSpPr>
        <p:spPr>
          <a:xfrm>
            <a:off x="1211384" y="244098"/>
            <a:ext cx="4431323" cy="83535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FFFF"/>
                </a:solidFill>
                <a:latin typeface="Quattrocento Sans"/>
                <a:ea typeface="Quattrocento Sans"/>
                <a:cs typeface="Quattrocento Sans"/>
                <a:sym typeface="Quattrocento Sans"/>
              </a:rPr>
              <a:t>The Founding Era and General Warrants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91" name="Shape 291"/>
        <p:cNvGrpSpPr/>
        <p:nvPr/>
      </p:nvGrpSpPr>
      <p:grpSpPr>
        <a:xfrm>
          <a:off x="0" y="0"/>
          <a:ext cx="0" cy="0"/>
          <a:chOff x="0" y="0"/>
          <a:chExt cx="0" cy="0"/>
        </a:xfrm>
      </p:grpSpPr>
      <p:pic>
        <p:nvPicPr>
          <p:cNvPr id="292" name="Google Shape;292;p40"/>
          <p:cNvPicPr preferRelativeResize="0"/>
          <p:nvPr/>
        </p:nvPicPr>
        <p:blipFill rotWithShape="1">
          <a:blip r:embed="rId3">
            <a:alphaModFix/>
          </a:blip>
          <a:srcRect b="0" l="0" r="0" t="0"/>
          <a:stretch/>
        </p:blipFill>
        <p:spPr>
          <a:xfrm>
            <a:off x="508295" y="1285306"/>
            <a:ext cx="2849158" cy="3416321"/>
          </a:xfrm>
          <a:prstGeom prst="rect">
            <a:avLst/>
          </a:prstGeom>
          <a:noFill/>
          <a:ln>
            <a:noFill/>
          </a:ln>
          <a:effectLst>
            <a:outerShdw blurRad="292100" rotWithShape="0" algn="tl" dir="2700000" dist="139700">
              <a:srgbClr val="333333">
                <a:alpha val="64705"/>
              </a:srgbClr>
            </a:outerShdw>
          </a:effectLst>
        </p:spPr>
      </p:pic>
      <p:sp>
        <p:nvSpPr>
          <p:cNvPr id="293" name="Google Shape;293;p40"/>
          <p:cNvSpPr/>
          <p:nvPr/>
        </p:nvSpPr>
        <p:spPr>
          <a:xfrm>
            <a:off x="147538" y="4270885"/>
            <a:ext cx="2022300" cy="601785"/>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Quattrocento Sans"/>
                <a:ea typeface="Quattrocento Sans"/>
                <a:cs typeface="Quattrocento Sans"/>
                <a:sym typeface="Quattrocento Sans"/>
              </a:rPr>
              <a:t>Virginia Declaration of Rights </a:t>
            </a:r>
            <a:endParaRPr/>
          </a:p>
        </p:txBody>
      </p:sp>
      <p:sp>
        <p:nvSpPr>
          <p:cNvPr id="294" name="Google Shape;294;p40"/>
          <p:cNvSpPr/>
          <p:nvPr/>
        </p:nvSpPr>
        <p:spPr>
          <a:xfrm>
            <a:off x="3718210" y="1378241"/>
            <a:ext cx="3042802"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Virginia Declaration of Rights banned “general warrants, whereby an officer or messenger may be commanded to search suspected places without evidence of fact committed.”</a:t>
            </a:r>
            <a:endParaRPr/>
          </a:p>
        </p:txBody>
      </p:sp>
      <p:sp>
        <p:nvSpPr>
          <p:cNvPr id="295" name="Google Shape;295;p40"/>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96" name="Google Shape;296;p40"/>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297" name="Google Shape;297;p40"/>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298" name="Google Shape;298;p40"/>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299" name="Google Shape;299;p40"/>
          <p:cNvSpPr/>
          <p:nvPr/>
        </p:nvSpPr>
        <p:spPr>
          <a:xfrm>
            <a:off x="1211384" y="244098"/>
            <a:ext cx="4431323" cy="83535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FFFF"/>
                </a:solidFill>
                <a:latin typeface="Quattrocento Sans"/>
                <a:ea typeface="Quattrocento Sans"/>
                <a:cs typeface="Quattrocento Sans"/>
                <a:sym typeface="Quattrocento Sans"/>
              </a:rPr>
              <a:t>The Founding Era and General Warrants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03" name="Shape 303"/>
        <p:cNvGrpSpPr/>
        <p:nvPr/>
      </p:nvGrpSpPr>
      <p:grpSpPr>
        <a:xfrm>
          <a:off x="0" y="0"/>
          <a:ext cx="0" cy="0"/>
          <a:chOff x="0" y="0"/>
          <a:chExt cx="0" cy="0"/>
        </a:xfrm>
      </p:grpSpPr>
      <p:sp>
        <p:nvSpPr>
          <p:cNvPr id="304" name="Google Shape;304;p41"/>
          <p:cNvSpPr/>
          <p:nvPr/>
        </p:nvSpPr>
        <p:spPr>
          <a:xfrm>
            <a:off x="2813537" y="1241152"/>
            <a:ext cx="4183401" cy="3477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Several state constitutions—including those in Massachusetts and Pennsylvania—opened with a Preamble similar to the first clause of the Fourth Amendment, declaring the right of the people to be free from oppressive search and seizures.</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message here was simple.  Warrants were often the instruments of tyranny. </a:t>
            </a:r>
            <a:endParaRPr/>
          </a:p>
        </p:txBody>
      </p:sp>
      <p:pic>
        <p:nvPicPr>
          <p:cNvPr id="305" name="Google Shape;305;p41"/>
          <p:cNvPicPr preferRelativeResize="0"/>
          <p:nvPr/>
        </p:nvPicPr>
        <p:blipFill rotWithShape="1">
          <a:blip r:embed="rId3">
            <a:alphaModFix/>
          </a:blip>
          <a:srcRect b="0" l="0" r="0" t="0"/>
          <a:stretch/>
        </p:blipFill>
        <p:spPr>
          <a:xfrm>
            <a:off x="263053" y="1570538"/>
            <a:ext cx="1371734" cy="2700347"/>
          </a:xfrm>
          <a:prstGeom prst="rect">
            <a:avLst/>
          </a:prstGeom>
          <a:noFill/>
          <a:ln>
            <a:noFill/>
          </a:ln>
          <a:effectLst>
            <a:outerShdw blurRad="292100" rotWithShape="0" algn="tl" dir="2700000" dist="139700">
              <a:srgbClr val="333333">
                <a:alpha val="64705"/>
              </a:srgbClr>
            </a:outerShdw>
          </a:effectLst>
        </p:spPr>
      </p:pic>
      <p:pic>
        <p:nvPicPr>
          <p:cNvPr descr="https://upload.wikimedia.org/wikipedia/commons/4/4c/First_Articles_of_the_1780_Massachusetts_Constitution.jpg" id="306" name="Google Shape;306;p41"/>
          <p:cNvPicPr preferRelativeResize="0"/>
          <p:nvPr/>
        </p:nvPicPr>
        <p:blipFill rotWithShape="1">
          <a:blip r:embed="rId4">
            <a:alphaModFix/>
          </a:blip>
          <a:srcRect b="0" l="0" r="0" t="0"/>
          <a:stretch/>
        </p:blipFill>
        <p:spPr>
          <a:xfrm>
            <a:off x="1147847" y="2026649"/>
            <a:ext cx="1459430" cy="2872753"/>
          </a:xfrm>
          <a:prstGeom prst="rect">
            <a:avLst/>
          </a:prstGeom>
          <a:noFill/>
          <a:ln>
            <a:noFill/>
          </a:ln>
          <a:effectLst>
            <a:outerShdw blurRad="292100" rotWithShape="0" algn="tl" dir="2700000" dist="139700">
              <a:srgbClr val="333333">
                <a:alpha val="64705"/>
              </a:srgbClr>
            </a:outerShdw>
          </a:effectLst>
        </p:spPr>
      </p:pic>
      <p:sp>
        <p:nvSpPr>
          <p:cNvPr id="307" name="Google Shape;307;p41"/>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08" name="Google Shape;308;p41"/>
          <p:cNvPicPr preferRelativeResize="0"/>
          <p:nvPr/>
        </p:nvPicPr>
        <p:blipFill rotWithShape="1">
          <a:blip r:embed="rId5">
            <a:alphaModFix/>
          </a:blip>
          <a:srcRect b="0" l="0" r="0" t="0"/>
          <a:stretch/>
        </p:blipFill>
        <p:spPr>
          <a:xfrm>
            <a:off x="7233264" y="3781568"/>
            <a:ext cx="1789294" cy="978634"/>
          </a:xfrm>
          <a:prstGeom prst="rect">
            <a:avLst/>
          </a:prstGeom>
          <a:noFill/>
          <a:ln>
            <a:noFill/>
          </a:ln>
        </p:spPr>
      </p:pic>
      <p:pic>
        <p:nvPicPr>
          <p:cNvPr id="309" name="Google Shape;309;p41"/>
          <p:cNvPicPr preferRelativeResize="0"/>
          <p:nvPr/>
        </p:nvPicPr>
        <p:blipFill rotWithShape="1">
          <a:blip r:embed="rId6">
            <a:alphaModFix/>
          </a:blip>
          <a:srcRect b="0" l="0" r="0" t="0"/>
          <a:stretch/>
        </p:blipFill>
        <p:spPr>
          <a:xfrm>
            <a:off x="7225322" y="661774"/>
            <a:ext cx="1793916" cy="1793916"/>
          </a:xfrm>
          <a:prstGeom prst="rect">
            <a:avLst/>
          </a:prstGeom>
          <a:noFill/>
          <a:ln>
            <a:noFill/>
          </a:ln>
        </p:spPr>
      </p:pic>
      <p:sp>
        <p:nvSpPr>
          <p:cNvPr id="310" name="Google Shape;310;p41"/>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311" name="Google Shape;311;p41"/>
          <p:cNvSpPr/>
          <p:nvPr/>
        </p:nvSpPr>
        <p:spPr>
          <a:xfrm>
            <a:off x="114351" y="4133556"/>
            <a:ext cx="2059051" cy="565078"/>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Quattrocento Sans"/>
                <a:ea typeface="Quattrocento Sans"/>
                <a:cs typeface="Quattrocento Sans"/>
                <a:sym typeface="Quattrocento Sans"/>
              </a:rPr>
              <a:t>Massachusetts Constitution of 1780 </a:t>
            </a:r>
            <a:endParaRPr/>
          </a:p>
        </p:txBody>
      </p:sp>
      <p:sp>
        <p:nvSpPr>
          <p:cNvPr id="312" name="Google Shape;312;p41"/>
          <p:cNvSpPr/>
          <p:nvPr/>
        </p:nvSpPr>
        <p:spPr>
          <a:xfrm>
            <a:off x="1211384" y="244098"/>
            <a:ext cx="4431323" cy="83535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rgbClr val="FFFFFF"/>
                </a:solidFill>
                <a:latin typeface="Quattrocento Sans"/>
                <a:ea typeface="Quattrocento Sans"/>
                <a:cs typeface="Quattrocento Sans"/>
                <a:sym typeface="Quattrocento Sans"/>
              </a:rPr>
              <a:t>The Founding Era and General Warrants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16" name="Shape 316"/>
        <p:cNvGrpSpPr/>
        <p:nvPr/>
      </p:nvGrpSpPr>
      <p:grpSpPr>
        <a:xfrm>
          <a:off x="0" y="0"/>
          <a:ext cx="0" cy="0"/>
          <a:chOff x="0" y="0"/>
          <a:chExt cx="0" cy="0"/>
        </a:xfrm>
      </p:grpSpPr>
      <p:sp>
        <p:nvSpPr>
          <p:cNvPr id="317" name="Google Shape;317;p42"/>
          <p:cNvSpPr/>
          <p:nvPr/>
        </p:nvSpPr>
        <p:spPr>
          <a:xfrm>
            <a:off x="572928" y="1911425"/>
            <a:ext cx="5829000" cy="2183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0" i="0" lang="en-US" sz="3200" u="none" cap="none" strike="noStrike">
                <a:solidFill>
                  <a:srgbClr val="252F66"/>
                </a:solidFill>
                <a:latin typeface="Calibri"/>
                <a:ea typeface="Calibri"/>
                <a:cs typeface="Calibri"/>
                <a:sym typeface="Calibri"/>
              </a:rPr>
              <a:t>Before the government can search your home or seize your property, it needs a good reason.</a:t>
            </a:r>
            <a:endParaRPr b="0" i="0" sz="3200" u="none" cap="none" strike="noStrike">
              <a:solidFill>
                <a:srgbClr val="000000"/>
              </a:solidFill>
              <a:latin typeface="Arial"/>
              <a:ea typeface="Arial"/>
              <a:cs typeface="Arial"/>
              <a:sym typeface="Arial"/>
            </a:endParaRPr>
          </a:p>
        </p:txBody>
      </p:sp>
      <p:sp>
        <p:nvSpPr>
          <p:cNvPr id="318" name="Google Shape;318;p42"/>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319" name="Google Shape;319;p42"/>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20" name="Google Shape;320;p42"/>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21" name="Google Shape;321;p42"/>
          <p:cNvSpPr/>
          <p:nvPr/>
        </p:nvSpPr>
        <p:spPr>
          <a:xfrm>
            <a:off x="2033905" y="930031"/>
            <a:ext cx="2712325" cy="8146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rgbClr val="FFFFFF"/>
                </a:solidFill>
                <a:latin typeface="Quattrocento Sans"/>
                <a:ea typeface="Quattrocento Sans"/>
                <a:cs typeface="Quattrocento Sans"/>
                <a:sym typeface="Quattrocento Sans"/>
              </a:rPr>
              <a:t>Big Idea</a:t>
            </a:r>
            <a:endParaRPr b="0" i="0" sz="3200" u="none" cap="none" strike="noStrike">
              <a:solidFill>
                <a:srgbClr val="000000"/>
              </a:solidFill>
              <a:latin typeface="Quattrocento Sans"/>
              <a:ea typeface="Quattrocento Sans"/>
              <a:cs typeface="Quattrocento Sans"/>
              <a:sym typeface="Quattrocento Sans"/>
            </a:endParaRPr>
          </a:p>
        </p:txBody>
      </p:sp>
      <p:sp>
        <p:nvSpPr>
          <p:cNvPr id="322" name="Google Shape;322;p42"/>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26" name="Shape 326"/>
        <p:cNvGrpSpPr/>
        <p:nvPr/>
      </p:nvGrpSpPr>
      <p:grpSpPr>
        <a:xfrm>
          <a:off x="0" y="0"/>
          <a:ext cx="0" cy="0"/>
          <a:chOff x="0" y="0"/>
          <a:chExt cx="0" cy="0"/>
        </a:xfrm>
      </p:grpSpPr>
      <p:sp>
        <p:nvSpPr>
          <p:cNvPr id="327" name="Google Shape;327;p43"/>
          <p:cNvSpPr/>
          <p:nvPr/>
        </p:nvSpPr>
        <p:spPr>
          <a:xfrm>
            <a:off x="231878" y="1186766"/>
            <a:ext cx="6605053" cy="3573436"/>
          </a:xfrm>
          <a:prstGeom prst="rect">
            <a:avLst/>
          </a:prstGeom>
          <a:noFill/>
          <a:ln>
            <a:noFill/>
          </a:ln>
        </p:spPr>
        <p:txBody>
          <a:bodyPr anchorCtr="0" anchor="t" bIns="34275" lIns="68575" spcFirstLastPara="1" rIns="68575" wrap="square" tIns="34275">
            <a:noAutofit/>
          </a:bodyPr>
          <a:lstStyle/>
          <a:p>
            <a:pPr indent="0" lvl="0" marL="8255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Was there a search or seizure?</a:t>
            </a:r>
            <a:endParaRPr/>
          </a:p>
          <a:p>
            <a:pPr indent="0" lvl="0" marL="8255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Entering someone’s home to look for evidence is a search, but passively observing someone in plain view in public is not.</a:t>
            </a:r>
            <a:endParaRPr/>
          </a:p>
          <a:p>
            <a:pPr indent="-196850" lvl="0" marL="425450" marR="0" rtl="0" algn="l">
              <a:lnSpc>
                <a:spcPct val="100000"/>
              </a:lnSpc>
              <a:spcBef>
                <a:spcPts val="0"/>
              </a:spcBef>
              <a:spcAft>
                <a:spcPts val="0"/>
              </a:spcAft>
              <a:buClr>
                <a:srgbClr val="252F66"/>
              </a:buClr>
              <a:buSzPts val="2300"/>
              <a:buFont typeface="Arial"/>
              <a:buNone/>
            </a:pPr>
            <a:r>
              <a:t/>
            </a:r>
            <a:endParaRPr b="0" i="0" sz="2000" u="none" cap="none" strike="noStrike">
              <a:solidFill>
                <a:srgbClr val="252F66"/>
              </a:solidFill>
              <a:latin typeface="Calibri"/>
              <a:ea typeface="Calibri"/>
              <a:cs typeface="Calibri"/>
              <a:sym typeface="Calibri"/>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When the government restrains someone or takes her property, there’s a seizure.  When the government doesn’t, there isn’t.</a:t>
            </a:r>
            <a:endParaRPr/>
          </a:p>
          <a:p>
            <a:pPr indent="0" lvl="0" marL="8255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8255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If there’s no search or seizure, then there’s no Fourth Amendment violation</a:t>
            </a:r>
            <a:r>
              <a:rPr b="0" i="0" lang="en-US" sz="2000" u="none" cap="none" strike="noStrike">
                <a:solidFill>
                  <a:srgbClr val="252F66"/>
                </a:solidFill>
                <a:latin typeface="Calibri"/>
                <a:ea typeface="Calibri"/>
                <a:cs typeface="Calibri"/>
                <a:sym typeface="Calibri"/>
              </a:rPr>
              <a:t>.</a:t>
            </a:r>
            <a:endParaRPr/>
          </a:p>
        </p:txBody>
      </p:sp>
      <p:sp>
        <p:nvSpPr>
          <p:cNvPr id="328" name="Google Shape;328;p43"/>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29" name="Google Shape;329;p43"/>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30" name="Google Shape;330;p43"/>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31" name="Google Shape;331;p43"/>
          <p:cNvSpPr txBox="1"/>
          <p:nvPr/>
        </p:nvSpPr>
        <p:spPr>
          <a:xfrm>
            <a:off x="463552" y="252739"/>
            <a:ext cx="6141707" cy="81806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Basic Framework for Analyzing </a:t>
            </a:r>
            <a:br>
              <a:rPr b="1" i="0" lang="en-US" sz="2400" u="none" cap="none" strike="noStrike">
                <a:solidFill>
                  <a:srgbClr val="FFFFFF"/>
                </a:solidFill>
                <a:latin typeface="Quattrocento Sans"/>
                <a:ea typeface="Quattrocento Sans"/>
                <a:cs typeface="Quattrocento Sans"/>
                <a:sym typeface="Quattrocento Sans"/>
              </a:rPr>
            </a:br>
            <a:r>
              <a:rPr b="1" i="0" lang="en-US" sz="2400" u="none" cap="none" strike="noStrike">
                <a:solidFill>
                  <a:srgbClr val="FFFFFF"/>
                </a:solidFill>
                <a:latin typeface="Quattrocento Sans"/>
                <a:ea typeface="Quattrocento Sans"/>
                <a:cs typeface="Quattrocento Sans"/>
                <a:sym typeface="Quattrocento Sans"/>
              </a:rPr>
              <a:t>Fourth Amendment Cases</a:t>
            </a:r>
            <a:endParaRPr b="0" i="0" sz="2800" u="none" cap="none" strike="noStrike">
              <a:solidFill>
                <a:srgbClr val="FFFFFF"/>
              </a:solidFill>
              <a:latin typeface="Quattrocento Sans"/>
              <a:ea typeface="Quattrocento Sans"/>
              <a:cs typeface="Quattrocento Sans"/>
              <a:sym typeface="Quattrocento Sans"/>
            </a:endParaRPr>
          </a:p>
        </p:txBody>
      </p:sp>
      <p:sp>
        <p:nvSpPr>
          <p:cNvPr id="332" name="Google Shape;332;p43"/>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38" name="Shape 138"/>
        <p:cNvGrpSpPr/>
        <p:nvPr/>
      </p:nvGrpSpPr>
      <p:grpSpPr>
        <a:xfrm>
          <a:off x="0" y="0"/>
          <a:ext cx="0" cy="0"/>
          <a:chOff x="0" y="0"/>
          <a:chExt cx="0" cy="0"/>
        </a:xfrm>
      </p:grpSpPr>
      <p:sp>
        <p:nvSpPr>
          <p:cNvPr id="139" name="Google Shape;139;p26"/>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140" name="Google Shape;140;p26"/>
          <p:cNvSpPr/>
          <p:nvPr/>
        </p:nvSpPr>
        <p:spPr>
          <a:xfrm>
            <a:off x="1273906" y="257098"/>
            <a:ext cx="4589700" cy="5466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Big Questions </a:t>
            </a:r>
            <a:endParaRPr b="0" i="0" sz="900" u="none" cap="none" strike="noStrike">
              <a:solidFill>
                <a:srgbClr val="000000"/>
              </a:solidFill>
              <a:latin typeface="Quattrocento Sans"/>
              <a:ea typeface="Quattrocento Sans"/>
              <a:cs typeface="Quattrocento Sans"/>
              <a:sym typeface="Quattrocento Sans"/>
            </a:endParaRPr>
          </a:p>
        </p:txBody>
      </p:sp>
      <p:sp>
        <p:nvSpPr>
          <p:cNvPr id="141" name="Google Shape;141;p26"/>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42" name="Google Shape;142;p26"/>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43" name="Google Shape;143;p26"/>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44" name="Google Shape;144;p26"/>
          <p:cNvSpPr/>
          <p:nvPr/>
        </p:nvSpPr>
        <p:spPr>
          <a:xfrm>
            <a:off x="322001" y="974550"/>
            <a:ext cx="6493509" cy="378565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Why did the Framers put the Fourth Amendment in the Bill of Rights?</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What was the Founding generation’s vision for the Fourth Amendment and its protection against unreasonable searches and seizures?</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When does the Fourth Amendment allow the government to search you or seize your property?</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When is a government’s search of seizure “reasonable”?</a:t>
            </a:r>
            <a:endParaRPr/>
          </a:p>
        </p:txBody>
      </p:sp>
      <p:pic>
        <p:nvPicPr>
          <p:cNvPr id="145" name="Google Shape;145;p26"/>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36" name="Shape 336"/>
        <p:cNvGrpSpPr/>
        <p:nvPr/>
      </p:nvGrpSpPr>
      <p:grpSpPr>
        <a:xfrm>
          <a:off x="0" y="0"/>
          <a:ext cx="0" cy="0"/>
          <a:chOff x="0" y="0"/>
          <a:chExt cx="0" cy="0"/>
        </a:xfrm>
      </p:grpSpPr>
      <p:sp>
        <p:nvSpPr>
          <p:cNvPr id="337" name="Google Shape;337;p44"/>
          <p:cNvSpPr/>
          <p:nvPr/>
        </p:nvSpPr>
        <p:spPr>
          <a:xfrm>
            <a:off x="231878" y="1186766"/>
            <a:ext cx="6814903" cy="3573436"/>
          </a:xfrm>
          <a:prstGeom prst="rect">
            <a:avLst/>
          </a:prstGeom>
          <a:noFill/>
          <a:ln>
            <a:noFill/>
          </a:ln>
        </p:spPr>
        <p:txBody>
          <a:bodyPr anchorCtr="0" anchor="t" bIns="34275" lIns="68575" spcFirstLastPara="1" rIns="68575" wrap="square" tIns="34275">
            <a:noAutofit/>
          </a:bodyPr>
          <a:lstStyle/>
          <a:p>
            <a:pPr indent="0" lvl="0" marL="8255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Was the search or seizure reasonable?</a:t>
            </a:r>
            <a:endParaRPr/>
          </a:p>
          <a:p>
            <a:pPr indent="0" lvl="0" marL="8255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Generally, the police need to go to a judge and secure a warrant supported by </a:t>
            </a:r>
            <a:r>
              <a:rPr b="1" i="0" lang="en-US" sz="2000" u="none" cap="none" strike="noStrike">
                <a:solidFill>
                  <a:srgbClr val="252F66"/>
                </a:solidFill>
                <a:latin typeface="Calibri"/>
                <a:ea typeface="Calibri"/>
                <a:cs typeface="Calibri"/>
                <a:sym typeface="Calibri"/>
              </a:rPr>
              <a:t>probable cause </a:t>
            </a:r>
            <a:r>
              <a:rPr b="0" i="0" lang="en-US" sz="2000" u="none" cap="none" strike="noStrike">
                <a:solidFill>
                  <a:srgbClr val="252F66"/>
                </a:solidFill>
                <a:latin typeface="Calibri"/>
                <a:ea typeface="Calibri"/>
                <a:cs typeface="Calibri"/>
                <a:sym typeface="Calibri"/>
              </a:rPr>
              <a:t>before searching a home or seizing property. Probable cause requires a “fair probability” that, for instance, the relevant evidence of a crime will be found in the place (or thing) to be searched. </a:t>
            </a:r>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There are times when a warrant is not required: the police may search you during an arrest.  Or at a check point.  Or when there’s imminent danger that someone might be hurt, a suspect might flee, or evidence might be destroyed—as in a drug raid.</a:t>
            </a:r>
            <a:endParaRPr/>
          </a:p>
        </p:txBody>
      </p:sp>
      <p:sp>
        <p:nvSpPr>
          <p:cNvPr id="338" name="Google Shape;338;p44"/>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39" name="Google Shape;339;p44"/>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40" name="Google Shape;340;p44"/>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41" name="Google Shape;341;p44"/>
          <p:cNvSpPr txBox="1"/>
          <p:nvPr/>
        </p:nvSpPr>
        <p:spPr>
          <a:xfrm>
            <a:off x="463552" y="252739"/>
            <a:ext cx="6141707" cy="81806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Basic Framework for Analyzing </a:t>
            </a:r>
            <a:br>
              <a:rPr b="1" i="0" lang="en-US" sz="2400" u="none" cap="none" strike="noStrike">
                <a:solidFill>
                  <a:srgbClr val="FFFFFF"/>
                </a:solidFill>
                <a:latin typeface="Quattrocento Sans"/>
                <a:ea typeface="Quattrocento Sans"/>
                <a:cs typeface="Quattrocento Sans"/>
                <a:sym typeface="Quattrocento Sans"/>
              </a:rPr>
            </a:br>
            <a:r>
              <a:rPr b="1" i="0" lang="en-US" sz="2400" u="none" cap="none" strike="noStrike">
                <a:solidFill>
                  <a:srgbClr val="FFFFFF"/>
                </a:solidFill>
                <a:latin typeface="Quattrocento Sans"/>
                <a:ea typeface="Quattrocento Sans"/>
                <a:cs typeface="Quattrocento Sans"/>
                <a:sym typeface="Quattrocento Sans"/>
              </a:rPr>
              <a:t>Fourth Amendment Cases</a:t>
            </a:r>
            <a:endParaRPr b="0" i="0" sz="2800" u="none" cap="none" strike="noStrike">
              <a:solidFill>
                <a:srgbClr val="FFFFFF"/>
              </a:solidFill>
              <a:latin typeface="Quattrocento Sans"/>
              <a:ea typeface="Quattrocento Sans"/>
              <a:cs typeface="Quattrocento Sans"/>
              <a:sym typeface="Quattrocento Sans"/>
            </a:endParaRPr>
          </a:p>
        </p:txBody>
      </p:sp>
      <p:sp>
        <p:nvSpPr>
          <p:cNvPr id="342" name="Google Shape;342;p44"/>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46" name="Shape 346"/>
        <p:cNvGrpSpPr/>
        <p:nvPr/>
      </p:nvGrpSpPr>
      <p:grpSpPr>
        <a:xfrm>
          <a:off x="0" y="0"/>
          <a:ext cx="0" cy="0"/>
          <a:chOff x="0" y="0"/>
          <a:chExt cx="0" cy="0"/>
        </a:xfrm>
      </p:grpSpPr>
      <p:sp>
        <p:nvSpPr>
          <p:cNvPr id="347" name="Google Shape;347;p45"/>
          <p:cNvSpPr/>
          <p:nvPr/>
        </p:nvSpPr>
        <p:spPr>
          <a:xfrm>
            <a:off x="231878" y="1186766"/>
            <a:ext cx="6373381" cy="3573436"/>
          </a:xfrm>
          <a:prstGeom prst="rect">
            <a:avLst/>
          </a:prstGeom>
          <a:noFill/>
          <a:ln>
            <a:noFill/>
          </a:ln>
        </p:spPr>
        <p:txBody>
          <a:bodyPr anchorCtr="0" anchor="t" bIns="34275" lIns="68575" spcFirstLastPara="1" rIns="68575" wrap="square" tIns="34275">
            <a:noAutofit/>
          </a:bodyPr>
          <a:lstStyle/>
          <a:p>
            <a:pPr indent="0" lvl="0" marL="8255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If there’s a Fourth Amendment violation, what happens next?</a:t>
            </a:r>
            <a:endParaRPr/>
          </a:p>
          <a:p>
            <a:pPr indent="0" lvl="0" marL="8255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Generally, courts will apply what’s known as the </a:t>
            </a:r>
            <a:r>
              <a:rPr b="1" i="0" lang="en-US" sz="2000" u="none" cap="none" strike="noStrike">
                <a:solidFill>
                  <a:srgbClr val="252F66"/>
                </a:solidFill>
                <a:latin typeface="Calibri"/>
                <a:ea typeface="Calibri"/>
                <a:cs typeface="Calibri"/>
                <a:sym typeface="Calibri"/>
              </a:rPr>
              <a:t>exclusionary rule</a:t>
            </a:r>
            <a:r>
              <a:rPr b="0" i="0" lang="en-US" sz="2000" u="none" cap="none" strike="noStrike">
                <a:solidFill>
                  <a:srgbClr val="252F66"/>
                </a:solidFill>
                <a:latin typeface="Calibri"/>
                <a:ea typeface="Calibri"/>
                <a:cs typeface="Calibri"/>
                <a:sym typeface="Calibri"/>
              </a:rPr>
              <a:t>—throwing out evidence in a criminal trial that the police got by violating the Fourth Amendment. This is meant as a check on police abuses.</a:t>
            </a:r>
            <a:endParaRPr/>
          </a:p>
          <a:p>
            <a:pPr indent="0" lvl="0" marL="8255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  </a:t>
            </a:r>
            <a:endParaRPr/>
          </a:p>
          <a:p>
            <a:pPr indent="-342900" lvl="0" marL="425450" marR="0" rtl="0" algn="l">
              <a:lnSpc>
                <a:spcPct val="100000"/>
              </a:lnSpc>
              <a:spcBef>
                <a:spcPts val="0"/>
              </a:spcBef>
              <a:spcAft>
                <a:spcPts val="0"/>
              </a:spcAft>
              <a:buClr>
                <a:srgbClr val="252F66"/>
              </a:buClr>
              <a:buSzPts val="2300"/>
              <a:buFont typeface="Arial"/>
              <a:buChar char="•"/>
            </a:pPr>
            <a:r>
              <a:rPr b="0" i="0" lang="en-US" sz="2000" u="none" cap="none" strike="noStrike">
                <a:solidFill>
                  <a:srgbClr val="252F66"/>
                </a:solidFill>
                <a:latin typeface="Calibri"/>
                <a:ea typeface="Calibri"/>
                <a:cs typeface="Calibri"/>
                <a:sym typeface="Calibri"/>
              </a:rPr>
              <a:t>But again, there are exceptions, for example, if police officers were acting in good faith and made a mistake.</a:t>
            </a:r>
            <a:endParaRPr/>
          </a:p>
        </p:txBody>
      </p:sp>
      <p:sp>
        <p:nvSpPr>
          <p:cNvPr id="348" name="Google Shape;348;p45"/>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49" name="Google Shape;349;p45"/>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50" name="Google Shape;350;p45"/>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51" name="Google Shape;351;p45"/>
          <p:cNvSpPr txBox="1"/>
          <p:nvPr/>
        </p:nvSpPr>
        <p:spPr>
          <a:xfrm>
            <a:off x="463552" y="252739"/>
            <a:ext cx="6141707" cy="81806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Basic Framework for Analyzing </a:t>
            </a:r>
            <a:br>
              <a:rPr b="1" i="0" lang="en-US" sz="2400" u="none" cap="none" strike="noStrike">
                <a:solidFill>
                  <a:srgbClr val="FFFFFF"/>
                </a:solidFill>
                <a:latin typeface="Quattrocento Sans"/>
                <a:ea typeface="Quattrocento Sans"/>
                <a:cs typeface="Quattrocento Sans"/>
                <a:sym typeface="Quattrocento Sans"/>
              </a:rPr>
            </a:br>
            <a:r>
              <a:rPr b="1" i="0" lang="en-US" sz="2400" u="none" cap="none" strike="noStrike">
                <a:solidFill>
                  <a:srgbClr val="FFFFFF"/>
                </a:solidFill>
                <a:latin typeface="Quattrocento Sans"/>
                <a:ea typeface="Quattrocento Sans"/>
                <a:cs typeface="Quattrocento Sans"/>
                <a:sym typeface="Quattrocento Sans"/>
              </a:rPr>
              <a:t>Fourth Amendment Cases</a:t>
            </a:r>
            <a:endParaRPr b="0" i="0" sz="2800" u="none" cap="none" strike="noStrike">
              <a:solidFill>
                <a:srgbClr val="FFFFFF"/>
              </a:solidFill>
              <a:latin typeface="Quattrocento Sans"/>
              <a:ea typeface="Quattrocento Sans"/>
              <a:cs typeface="Quattrocento Sans"/>
              <a:sym typeface="Quattrocento Sans"/>
            </a:endParaRPr>
          </a:p>
        </p:txBody>
      </p:sp>
      <p:sp>
        <p:nvSpPr>
          <p:cNvPr id="352" name="Google Shape;352;p45"/>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56" name="Shape 356"/>
        <p:cNvGrpSpPr/>
        <p:nvPr/>
      </p:nvGrpSpPr>
      <p:grpSpPr>
        <a:xfrm>
          <a:off x="0" y="0"/>
          <a:ext cx="0" cy="0"/>
          <a:chOff x="0" y="0"/>
          <a:chExt cx="0" cy="0"/>
        </a:xfrm>
      </p:grpSpPr>
      <p:sp>
        <p:nvSpPr>
          <p:cNvPr id="357" name="Google Shape;357;p46"/>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Olmstead v. United States </a:t>
            </a:r>
            <a:r>
              <a:rPr b="1" i="0" lang="en-US" sz="2700" u="none" cap="none" strike="noStrike">
                <a:solidFill>
                  <a:srgbClr val="FFFFFF"/>
                </a:solidFill>
                <a:latin typeface="Quattrocento Sans"/>
                <a:ea typeface="Quattrocento Sans"/>
                <a:cs typeface="Quattrocento Sans"/>
                <a:sym typeface="Quattrocento Sans"/>
              </a:rPr>
              <a:t>(1928)</a:t>
            </a:r>
            <a:endParaRPr b="0" i="0" sz="3300" u="none" cap="none" strike="noStrike">
              <a:solidFill>
                <a:srgbClr val="FFFFFF"/>
              </a:solidFill>
              <a:latin typeface="Quattrocento Sans"/>
              <a:ea typeface="Quattrocento Sans"/>
              <a:cs typeface="Quattrocento Sans"/>
              <a:sym typeface="Quattrocento Sans"/>
            </a:endParaRPr>
          </a:p>
        </p:txBody>
      </p:sp>
      <p:pic>
        <p:nvPicPr>
          <p:cNvPr id="358" name="Google Shape;358;p46"/>
          <p:cNvPicPr preferRelativeResize="0"/>
          <p:nvPr/>
        </p:nvPicPr>
        <p:blipFill rotWithShape="1">
          <a:blip r:embed="rId3">
            <a:alphaModFix/>
          </a:blip>
          <a:srcRect b="0" l="0" r="0" t="0"/>
          <a:stretch/>
        </p:blipFill>
        <p:spPr>
          <a:xfrm>
            <a:off x="452258" y="1132923"/>
            <a:ext cx="3977913" cy="3584962"/>
          </a:xfrm>
          <a:prstGeom prst="rect">
            <a:avLst/>
          </a:prstGeom>
          <a:noFill/>
          <a:ln>
            <a:noFill/>
          </a:ln>
          <a:effectLst>
            <a:outerShdw blurRad="292100" rotWithShape="0" algn="tl" dir="2700000" dist="139700">
              <a:srgbClr val="333333">
                <a:alpha val="64705"/>
              </a:srgbClr>
            </a:outerShdw>
          </a:effectLst>
        </p:spPr>
      </p:pic>
      <p:pic>
        <p:nvPicPr>
          <p:cNvPr id="359" name="Google Shape;359;p46"/>
          <p:cNvPicPr preferRelativeResize="0"/>
          <p:nvPr/>
        </p:nvPicPr>
        <p:blipFill rotWithShape="1">
          <a:blip r:embed="rId4">
            <a:alphaModFix/>
          </a:blip>
          <a:srcRect b="0" l="0" r="0" t="0"/>
          <a:stretch/>
        </p:blipFill>
        <p:spPr>
          <a:xfrm>
            <a:off x="4005201" y="1523221"/>
            <a:ext cx="2397763" cy="2688491"/>
          </a:xfrm>
          <a:prstGeom prst="rect">
            <a:avLst/>
          </a:prstGeom>
          <a:noFill/>
          <a:ln>
            <a:noFill/>
          </a:ln>
          <a:effectLst>
            <a:outerShdw blurRad="292100" rotWithShape="0" algn="tl" dir="2700000" dist="139700">
              <a:srgbClr val="333333">
                <a:alpha val="64705"/>
              </a:srgbClr>
            </a:outerShdw>
          </a:effectLst>
        </p:spPr>
      </p:pic>
      <p:sp>
        <p:nvSpPr>
          <p:cNvPr id="360" name="Google Shape;360;p46"/>
          <p:cNvSpPr/>
          <p:nvPr/>
        </p:nvSpPr>
        <p:spPr>
          <a:xfrm>
            <a:off x="249031" y="4219869"/>
            <a:ext cx="2380373"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ROY OLMSTEAD</a:t>
            </a:r>
            <a:endParaRPr/>
          </a:p>
        </p:txBody>
      </p:sp>
      <p:sp>
        <p:nvSpPr>
          <p:cNvPr id="361" name="Google Shape;361;p46"/>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62" name="Google Shape;362;p46"/>
          <p:cNvPicPr preferRelativeResize="0"/>
          <p:nvPr/>
        </p:nvPicPr>
        <p:blipFill rotWithShape="1">
          <a:blip r:embed="rId5">
            <a:alphaModFix/>
          </a:blip>
          <a:srcRect b="0" l="0" r="0" t="0"/>
          <a:stretch/>
        </p:blipFill>
        <p:spPr>
          <a:xfrm>
            <a:off x="7233264" y="3781568"/>
            <a:ext cx="1789294" cy="978634"/>
          </a:xfrm>
          <a:prstGeom prst="rect">
            <a:avLst/>
          </a:prstGeom>
          <a:noFill/>
          <a:ln>
            <a:noFill/>
          </a:ln>
        </p:spPr>
      </p:pic>
      <p:pic>
        <p:nvPicPr>
          <p:cNvPr id="363" name="Google Shape;363;p46"/>
          <p:cNvPicPr preferRelativeResize="0"/>
          <p:nvPr/>
        </p:nvPicPr>
        <p:blipFill rotWithShape="1">
          <a:blip r:embed="rId6">
            <a:alphaModFix/>
          </a:blip>
          <a:srcRect b="0" l="0" r="0" t="0"/>
          <a:stretch/>
        </p:blipFill>
        <p:spPr>
          <a:xfrm>
            <a:off x="7225322" y="661774"/>
            <a:ext cx="1793916" cy="1793916"/>
          </a:xfrm>
          <a:prstGeom prst="rect">
            <a:avLst/>
          </a:prstGeom>
          <a:noFill/>
          <a:ln>
            <a:noFill/>
          </a:ln>
        </p:spPr>
      </p:pic>
      <p:sp>
        <p:nvSpPr>
          <p:cNvPr id="364" name="Google Shape;364;p46"/>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68" name="Shape 368"/>
        <p:cNvGrpSpPr/>
        <p:nvPr/>
      </p:nvGrpSpPr>
      <p:grpSpPr>
        <a:xfrm>
          <a:off x="0" y="0"/>
          <a:ext cx="0" cy="0"/>
          <a:chOff x="0" y="0"/>
          <a:chExt cx="0" cy="0"/>
        </a:xfrm>
      </p:grpSpPr>
      <p:sp>
        <p:nvSpPr>
          <p:cNvPr id="369" name="Google Shape;369;p47"/>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Olmstead v. United States </a:t>
            </a:r>
            <a:r>
              <a:rPr b="1" i="0" lang="en-US" sz="2700" u="none" cap="none" strike="noStrike">
                <a:solidFill>
                  <a:srgbClr val="FFFFFF"/>
                </a:solidFill>
                <a:latin typeface="Quattrocento Sans"/>
                <a:ea typeface="Quattrocento Sans"/>
                <a:cs typeface="Quattrocento Sans"/>
                <a:sym typeface="Quattrocento Sans"/>
              </a:rPr>
              <a:t>(1928)</a:t>
            </a:r>
            <a:endParaRPr b="0" i="0" sz="3300" u="none" cap="none" strike="noStrike">
              <a:solidFill>
                <a:srgbClr val="FFFFFF"/>
              </a:solidFill>
              <a:latin typeface="Quattrocento Sans"/>
              <a:ea typeface="Quattrocento Sans"/>
              <a:cs typeface="Quattrocento Sans"/>
              <a:sym typeface="Quattrocento Sans"/>
            </a:endParaRPr>
          </a:p>
        </p:txBody>
      </p:sp>
      <p:sp>
        <p:nvSpPr>
          <p:cNvPr id="370" name="Google Shape;370;p47"/>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1" name="Google Shape;371;p47"/>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72" name="Google Shape;372;p47"/>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73" name="Google Shape;373;p47"/>
          <p:cNvSpPr/>
          <p:nvPr/>
        </p:nvSpPr>
        <p:spPr>
          <a:xfrm>
            <a:off x="250559" y="1008446"/>
            <a:ext cx="6595808" cy="3603166"/>
          </a:xfrm>
          <a:prstGeom prst="rect">
            <a:avLst/>
          </a:prstGeom>
          <a:noFill/>
          <a:ln>
            <a:noFill/>
          </a:ln>
        </p:spPr>
        <p:txBody>
          <a:bodyPr anchorCtr="0" anchor="t" bIns="45700" lIns="91425" spcFirstLastPara="1" rIns="91425" wrap="square" tIns="45700">
            <a:noAutofit/>
          </a:bodyPr>
          <a:lstStyle/>
          <a:p>
            <a:pPr indent="0" lvl="0" marL="0" marR="0" rtl="0" algn="l">
              <a:lnSpc>
                <a:spcPct val="106000"/>
              </a:lnSpc>
              <a:spcBef>
                <a:spcPts val="0"/>
              </a:spcBef>
              <a:spcAft>
                <a:spcPts val="0"/>
              </a:spcAft>
              <a:buNone/>
            </a:pPr>
            <a:r>
              <a:rPr b="1" i="0" lang="en-US" sz="1800" u="none" cap="none" strike="noStrike">
                <a:solidFill>
                  <a:srgbClr val="002060"/>
                </a:solidFill>
                <a:latin typeface="Calibri"/>
                <a:ea typeface="Calibri"/>
                <a:cs typeface="Calibri"/>
                <a:sym typeface="Calibri"/>
              </a:rPr>
              <a:t>Facts of the Case: </a:t>
            </a:r>
            <a:br>
              <a:rPr b="0" i="1" lang="en-US" sz="1800" u="none" cap="none" strike="noStrike">
                <a:solidFill>
                  <a:srgbClr val="002060"/>
                </a:solidFill>
                <a:latin typeface="Calibri"/>
                <a:ea typeface="Calibri"/>
                <a:cs typeface="Calibri"/>
                <a:sym typeface="Calibri"/>
              </a:rPr>
            </a:br>
            <a:r>
              <a:rPr b="0" i="1" lang="en-US" sz="1800" u="none" cap="none" strike="noStrike">
                <a:solidFill>
                  <a:srgbClr val="002060"/>
                </a:solidFill>
                <a:latin typeface="Calibri"/>
                <a:ea typeface="Calibri"/>
                <a:cs typeface="Calibri"/>
                <a:sym typeface="Calibri"/>
              </a:rPr>
              <a:t>Olmstead</a:t>
            </a:r>
            <a:r>
              <a:rPr b="0" i="0" lang="en-US" sz="1800" u="none" cap="none" strike="noStrike">
                <a:solidFill>
                  <a:srgbClr val="002060"/>
                </a:solidFill>
                <a:latin typeface="Calibri"/>
                <a:ea typeface="Calibri"/>
                <a:cs typeface="Calibri"/>
                <a:sym typeface="Calibri"/>
              </a:rPr>
              <a:t> took place in 1928 during the height of Prohibition</a:t>
            </a:r>
            <a:endParaRPr/>
          </a:p>
          <a:p>
            <a:pPr indent="0" lvl="0" marL="0" marR="0" rtl="0" algn="l">
              <a:lnSpc>
                <a:spcPct val="106000"/>
              </a:lnSpc>
              <a:spcBef>
                <a:spcPts val="0"/>
              </a:spcBef>
              <a:spcAft>
                <a:spcPts val="0"/>
              </a:spcAft>
              <a:buNone/>
            </a:pPr>
            <a:r>
              <a:t/>
            </a:r>
            <a:endParaRPr b="0" i="0" sz="1800" u="none" cap="none" strike="noStrike">
              <a:solidFill>
                <a:srgbClr val="002060"/>
              </a:solidFill>
              <a:latin typeface="Calibri"/>
              <a:ea typeface="Calibri"/>
              <a:cs typeface="Calibri"/>
              <a:sym typeface="Calibri"/>
            </a:endParaRPr>
          </a:p>
          <a:p>
            <a:pPr indent="0" lvl="0" marL="0" marR="0" rtl="0" algn="l">
              <a:lnSpc>
                <a:spcPct val="106000"/>
              </a:lnSpc>
              <a:spcBef>
                <a:spcPts val="0"/>
              </a:spcBef>
              <a:spcAft>
                <a:spcPts val="0"/>
              </a:spcAft>
              <a:buNone/>
            </a:pPr>
            <a:r>
              <a:rPr b="0" i="0" lang="en-US" sz="1800" u="none" cap="none" strike="noStrike">
                <a:solidFill>
                  <a:srgbClr val="002060"/>
                </a:solidFill>
                <a:latin typeface="Calibri"/>
                <a:ea typeface="Calibri"/>
                <a:cs typeface="Calibri"/>
                <a:sym typeface="Calibri"/>
              </a:rPr>
              <a:t>Federal agents were investigating Roy Olmstead for running an illegal liquor business.  Without a judicial warrant, they installed “wiretaps” on the phone lines leading to the office of the suspected illegal business, as well as to Olmstead’s home. </a:t>
            </a:r>
            <a:endParaRPr/>
          </a:p>
          <a:p>
            <a:pPr indent="0" lvl="0" marL="0" marR="0" rtl="0" algn="l">
              <a:lnSpc>
                <a:spcPct val="106000"/>
              </a:lnSpc>
              <a:spcBef>
                <a:spcPts val="0"/>
              </a:spcBef>
              <a:spcAft>
                <a:spcPts val="0"/>
              </a:spcAft>
              <a:buNone/>
            </a:pPr>
            <a:r>
              <a:t/>
            </a:r>
            <a:endParaRPr b="0" i="0" sz="1800" u="none" cap="none" strike="noStrike">
              <a:solidFill>
                <a:srgbClr val="002060"/>
              </a:solidFill>
              <a:latin typeface="Calibri"/>
              <a:ea typeface="Calibri"/>
              <a:cs typeface="Calibri"/>
              <a:sym typeface="Calibri"/>
            </a:endParaRPr>
          </a:p>
          <a:p>
            <a:pPr indent="0" lvl="0" marL="0" marR="0" rtl="0" algn="l">
              <a:lnSpc>
                <a:spcPct val="106000"/>
              </a:lnSpc>
              <a:spcBef>
                <a:spcPts val="0"/>
              </a:spcBef>
              <a:spcAft>
                <a:spcPts val="0"/>
              </a:spcAft>
              <a:buNone/>
            </a:pPr>
            <a:r>
              <a:rPr b="0" i="0" lang="en-US" sz="1800" u="none" cap="none" strike="noStrike">
                <a:solidFill>
                  <a:srgbClr val="002060"/>
                </a:solidFill>
                <a:latin typeface="Calibri"/>
                <a:ea typeface="Calibri"/>
                <a:cs typeface="Calibri"/>
                <a:sym typeface="Calibri"/>
              </a:rPr>
              <a:t>Able to listen to the suspects’ phone conversations, the agents uncovered evidence that Olmstead was selling liquor.</a:t>
            </a:r>
            <a:endParaRPr b="0" i="0" sz="1800" u="none" cap="none" strike="noStrike">
              <a:solidFill>
                <a:srgbClr val="002060"/>
              </a:solidFill>
              <a:latin typeface="Calibri"/>
              <a:ea typeface="Calibri"/>
              <a:cs typeface="Calibri"/>
              <a:sym typeface="Calibri"/>
            </a:endParaRPr>
          </a:p>
          <a:p>
            <a:pPr indent="0" lvl="0" marL="0" marR="0" rtl="0" algn="l">
              <a:lnSpc>
                <a:spcPct val="106000"/>
              </a:lnSpc>
              <a:spcBef>
                <a:spcPts val="0"/>
              </a:spcBef>
              <a:spcAft>
                <a:spcPts val="0"/>
              </a:spcAft>
              <a:buNone/>
            </a:pPr>
            <a:r>
              <a:rPr b="0" i="0" lang="en-US" sz="1800" u="none" cap="none" strike="noStrike">
                <a:solidFill>
                  <a:srgbClr val="002060"/>
                </a:solidFill>
                <a:latin typeface="Calibri"/>
                <a:ea typeface="Calibri"/>
                <a:cs typeface="Calibri"/>
                <a:sym typeface="Calibri"/>
              </a:rPr>
              <a:t> </a:t>
            </a:r>
            <a:endParaRPr b="0" i="0" sz="1800" u="none" cap="none" strike="noStrike">
              <a:solidFill>
                <a:srgbClr val="002060"/>
              </a:solidFill>
              <a:latin typeface="Calibri"/>
              <a:ea typeface="Calibri"/>
              <a:cs typeface="Calibri"/>
              <a:sym typeface="Calibri"/>
            </a:endParaRPr>
          </a:p>
          <a:p>
            <a:pPr indent="0" lvl="0" marL="0" marR="0" rtl="0" algn="l">
              <a:lnSpc>
                <a:spcPct val="106000"/>
              </a:lnSpc>
              <a:spcBef>
                <a:spcPts val="0"/>
              </a:spcBef>
              <a:spcAft>
                <a:spcPts val="0"/>
              </a:spcAft>
              <a:buNone/>
            </a:pPr>
            <a:r>
              <a:rPr b="0" i="0" lang="en-US" sz="1800" u="none" cap="none" strike="noStrike">
                <a:solidFill>
                  <a:srgbClr val="002060"/>
                </a:solidFill>
                <a:latin typeface="Calibri"/>
                <a:ea typeface="Calibri"/>
                <a:cs typeface="Calibri"/>
                <a:sym typeface="Calibri"/>
              </a:rPr>
              <a:t>Olmstead argued that this violated the Fourth Amendment. He lost. </a:t>
            </a:r>
            <a:endParaRPr b="0" i="0" sz="1800" u="none" cap="none" strike="noStrike">
              <a:solidFill>
                <a:srgbClr val="002060"/>
              </a:solidFill>
              <a:latin typeface="Calibri"/>
              <a:ea typeface="Calibri"/>
              <a:cs typeface="Calibri"/>
              <a:sym typeface="Calibri"/>
            </a:endParaRPr>
          </a:p>
        </p:txBody>
      </p:sp>
      <p:sp>
        <p:nvSpPr>
          <p:cNvPr id="374" name="Google Shape;374;p47"/>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78" name="Shape 378"/>
        <p:cNvGrpSpPr/>
        <p:nvPr/>
      </p:nvGrpSpPr>
      <p:grpSpPr>
        <a:xfrm>
          <a:off x="0" y="0"/>
          <a:ext cx="0" cy="0"/>
          <a:chOff x="0" y="0"/>
          <a:chExt cx="0" cy="0"/>
        </a:xfrm>
      </p:grpSpPr>
      <p:sp>
        <p:nvSpPr>
          <p:cNvPr id="379" name="Google Shape;379;p48"/>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Olmstead v. United States </a:t>
            </a:r>
            <a:r>
              <a:rPr b="1" i="0" lang="en-US" sz="2700" u="none" cap="none" strike="noStrike">
                <a:solidFill>
                  <a:srgbClr val="FFFFFF"/>
                </a:solidFill>
                <a:latin typeface="Quattrocento Sans"/>
                <a:ea typeface="Quattrocento Sans"/>
                <a:cs typeface="Quattrocento Sans"/>
                <a:sym typeface="Quattrocento Sans"/>
              </a:rPr>
              <a:t>(1928)</a:t>
            </a:r>
            <a:endParaRPr b="0" i="0" sz="3300" u="none" cap="none" strike="noStrike">
              <a:solidFill>
                <a:srgbClr val="FFFFFF"/>
              </a:solidFill>
              <a:latin typeface="Quattrocento Sans"/>
              <a:ea typeface="Quattrocento Sans"/>
              <a:cs typeface="Quattrocento Sans"/>
              <a:sym typeface="Quattrocento Sans"/>
            </a:endParaRPr>
          </a:p>
        </p:txBody>
      </p:sp>
      <p:sp>
        <p:nvSpPr>
          <p:cNvPr id="380" name="Google Shape;380;p48"/>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81" name="Google Shape;381;p48"/>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382" name="Google Shape;382;p48"/>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383" name="Google Shape;383;p48"/>
          <p:cNvSpPr/>
          <p:nvPr/>
        </p:nvSpPr>
        <p:spPr>
          <a:xfrm>
            <a:off x="3415893" y="1403358"/>
            <a:ext cx="3442208"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Majority Opinion: </a:t>
            </a:r>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No physical trespass, no constitutional violation. </a:t>
            </a:r>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Founding generation linked Fourth Amendment protections to property rights, and Taft argued that the Court should do the same.</a:t>
            </a:r>
            <a:endParaRPr/>
          </a:p>
        </p:txBody>
      </p:sp>
      <p:pic>
        <p:nvPicPr>
          <p:cNvPr id="384" name="Google Shape;384;p48"/>
          <p:cNvPicPr preferRelativeResize="0"/>
          <p:nvPr/>
        </p:nvPicPr>
        <p:blipFill rotWithShape="1">
          <a:blip r:embed="rId5">
            <a:alphaModFix/>
          </a:blip>
          <a:srcRect b="0" l="0" r="0" t="0"/>
          <a:stretch/>
        </p:blipFill>
        <p:spPr>
          <a:xfrm>
            <a:off x="379491" y="1157403"/>
            <a:ext cx="2772734" cy="3684270"/>
          </a:xfrm>
          <a:prstGeom prst="rect">
            <a:avLst/>
          </a:prstGeom>
          <a:noFill/>
          <a:ln>
            <a:noFill/>
          </a:ln>
          <a:effectLst>
            <a:outerShdw blurRad="292100" rotWithShape="0" algn="tl" dir="2700000" dist="139700">
              <a:srgbClr val="333333">
                <a:alpha val="64705"/>
              </a:srgbClr>
            </a:outerShdw>
          </a:effectLst>
        </p:spPr>
      </p:pic>
      <p:sp>
        <p:nvSpPr>
          <p:cNvPr id="385" name="Google Shape;385;p48"/>
          <p:cNvSpPr/>
          <p:nvPr/>
        </p:nvSpPr>
        <p:spPr>
          <a:xfrm>
            <a:off x="1132194" y="4247253"/>
            <a:ext cx="3796991"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CHIEF JUSTICE WILLIAM HOWARD TAFT</a:t>
            </a:r>
            <a:endParaRPr/>
          </a:p>
        </p:txBody>
      </p:sp>
      <p:sp>
        <p:nvSpPr>
          <p:cNvPr id="386" name="Google Shape;386;p48"/>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390" name="Shape 390"/>
        <p:cNvGrpSpPr/>
        <p:nvPr/>
      </p:nvGrpSpPr>
      <p:grpSpPr>
        <a:xfrm>
          <a:off x="0" y="0"/>
          <a:ext cx="0" cy="0"/>
          <a:chOff x="0" y="0"/>
          <a:chExt cx="0" cy="0"/>
        </a:xfrm>
      </p:grpSpPr>
      <p:pic>
        <p:nvPicPr>
          <p:cNvPr id="391" name="Google Shape;391;p49"/>
          <p:cNvPicPr preferRelativeResize="0"/>
          <p:nvPr/>
        </p:nvPicPr>
        <p:blipFill rotWithShape="1">
          <a:blip r:embed="rId3">
            <a:alphaModFix/>
          </a:blip>
          <a:srcRect b="0" l="0" r="0" t="0"/>
          <a:stretch/>
        </p:blipFill>
        <p:spPr>
          <a:xfrm>
            <a:off x="351750" y="1186578"/>
            <a:ext cx="2317972" cy="3314700"/>
          </a:xfrm>
          <a:prstGeom prst="rect">
            <a:avLst/>
          </a:prstGeom>
          <a:noFill/>
          <a:ln>
            <a:noFill/>
          </a:ln>
          <a:effectLst>
            <a:outerShdw blurRad="292100" rotWithShape="0" algn="tl" dir="2700000" dist="139700">
              <a:srgbClr val="333333">
                <a:alpha val="64705"/>
              </a:srgbClr>
            </a:outerShdw>
          </a:effectLst>
        </p:spPr>
      </p:pic>
      <p:sp>
        <p:nvSpPr>
          <p:cNvPr id="392" name="Google Shape;392;p49"/>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Olmstead v. United States </a:t>
            </a:r>
            <a:r>
              <a:rPr b="1" i="0" lang="en-US" sz="2700" u="none" cap="none" strike="noStrike">
                <a:solidFill>
                  <a:srgbClr val="FFFFFF"/>
                </a:solidFill>
                <a:latin typeface="Quattrocento Sans"/>
                <a:ea typeface="Quattrocento Sans"/>
                <a:cs typeface="Quattrocento Sans"/>
                <a:sym typeface="Quattrocento Sans"/>
              </a:rPr>
              <a:t>(1928)</a:t>
            </a:r>
            <a:endParaRPr b="0" i="0" sz="3300" u="none" cap="none" strike="noStrike">
              <a:solidFill>
                <a:srgbClr val="FFFFFF"/>
              </a:solidFill>
              <a:latin typeface="Quattrocento Sans"/>
              <a:ea typeface="Quattrocento Sans"/>
              <a:cs typeface="Quattrocento Sans"/>
              <a:sym typeface="Quattrocento Sans"/>
            </a:endParaRPr>
          </a:p>
        </p:txBody>
      </p:sp>
      <p:sp>
        <p:nvSpPr>
          <p:cNvPr id="393" name="Google Shape;393;p49"/>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94" name="Google Shape;394;p49"/>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395" name="Google Shape;395;p49"/>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396" name="Google Shape;396;p49"/>
          <p:cNvSpPr/>
          <p:nvPr/>
        </p:nvSpPr>
        <p:spPr>
          <a:xfrm>
            <a:off x="3052464" y="1540698"/>
            <a:ext cx="3622569" cy="286232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Brandeis Dissent:</a:t>
            </a:r>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“Progress of science and espionage is not likely to stop with wiretapping.  Ways may some day be developed by which the government without physically intruding into the home may extract secret records and introduce them into Court.”</a:t>
            </a:r>
            <a:endParaRPr/>
          </a:p>
        </p:txBody>
      </p:sp>
      <p:sp>
        <p:nvSpPr>
          <p:cNvPr id="397" name="Google Shape;397;p49"/>
          <p:cNvSpPr/>
          <p:nvPr/>
        </p:nvSpPr>
        <p:spPr>
          <a:xfrm>
            <a:off x="121442" y="4384680"/>
            <a:ext cx="2484285"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LOUIS BRANDEIS</a:t>
            </a:r>
            <a:endParaRPr/>
          </a:p>
        </p:txBody>
      </p:sp>
      <p:sp>
        <p:nvSpPr>
          <p:cNvPr id="398" name="Google Shape;398;p49"/>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02" name="Shape 402"/>
        <p:cNvGrpSpPr/>
        <p:nvPr/>
      </p:nvGrpSpPr>
      <p:grpSpPr>
        <a:xfrm>
          <a:off x="0" y="0"/>
          <a:ext cx="0" cy="0"/>
          <a:chOff x="0" y="0"/>
          <a:chExt cx="0" cy="0"/>
        </a:xfrm>
      </p:grpSpPr>
      <p:pic>
        <p:nvPicPr>
          <p:cNvPr id="403" name="Google Shape;403;p50"/>
          <p:cNvPicPr preferRelativeResize="0"/>
          <p:nvPr/>
        </p:nvPicPr>
        <p:blipFill rotWithShape="1">
          <a:blip r:embed="rId3">
            <a:alphaModFix/>
          </a:blip>
          <a:srcRect b="0" l="0" r="0" t="0"/>
          <a:stretch/>
        </p:blipFill>
        <p:spPr>
          <a:xfrm>
            <a:off x="351750" y="1186578"/>
            <a:ext cx="2317972" cy="3314700"/>
          </a:xfrm>
          <a:prstGeom prst="rect">
            <a:avLst/>
          </a:prstGeom>
          <a:noFill/>
          <a:ln>
            <a:noFill/>
          </a:ln>
          <a:effectLst>
            <a:outerShdw blurRad="292100" rotWithShape="0" algn="tl" dir="2700000" dist="139700">
              <a:srgbClr val="333333">
                <a:alpha val="64705"/>
              </a:srgbClr>
            </a:outerShdw>
          </a:effectLst>
        </p:spPr>
      </p:pic>
      <p:sp>
        <p:nvSpPr>
          <p:cNvPr id="404" name="Google Shape;404;p50"/>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Olmstead v. United States </a:t>
            </a:r>
            <a:r>
              <a:rPr b="1" i="0" lang="en-US" sz="2700" u="none" cap="none" strike="noStrike">
                <a:solidFill>
                  <a:srgbClr val="FFFFFF"/>
                </a:solidFill>
                <a:latin typeface="Quattrocento Sans"/>
                <a:ea typeface="Quattrocento Sans"/>
                <a:cs typeface="Quattrocento Sans"/>
                <a:sym typeface="Quattrocento Sans"/>
              </a:rPr>
              <a:t>(1928)</a:t>
            </a:r>
            <a:endParaRPr b="0" i="0" sz="3300" u="none" cap="none" strike="noStrike">
              <a:solidFill>
                <a:srgbClr val="FFFFFF"/>
              </a:solidFill>
              <a:latin typeface="Quattrocento Sans"/>
              <a:ea typeface="Quattrocento Sans"/>
              <a:cs typeface="Quattrocento Sans"/>
              <a:sym typeface="Quattrocento Sans"/>
            </a:endParaRPr>
          </a:p>
        </p:txBody>
      </p:sp>
      <p:sp>
        <p:nvSpPr>
          <p:cNvPr id="405" name="Google Shape;405;p50"/>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06" name="Google Shape;406;p50"/>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407" name="Google Shape;407;p50"/>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408" name="Google Shape;408;p50"/>
          <p:cNvSpPr/>
          <p:nvPr/>
        </p:nvSpPr>
        <p:spPr>
          <a:xfrm>
            <a:off x="3020466" y="1190830"/>
            <a:ext cx="3622569" cy="3477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Brandeis Dissent:</a:t>
            </a:r>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“At the time of the Framing, a far smaller intrusion—the general warrants that sparked the American Revolution—were held to be unconscionable violations of liberty.  Can it be that the Constitution does not afford protections against similar invasions in light of new technology?”</a:t>
            </a:r>
            <a:endParaRPr/>
          </a:p>
        </p:txBody>
      </p:sp>
      <p:sp>
        <p:nvSpPr>
          <p:cNvPr id="409" name="Google Shape;409;p50"/>
          <p:cNvSpPr/>
          <p:nvPr/>
        </p:nvSpPr>
        <p:spPr>
          <a:xfrm>
            <a:off x="121442" y="4384680"/>
            <a:ext cx="2484285"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LOUIS BRANDEIS</a:t>
            </a:r>
            <a:endParaRPr/>
          </a:p>
        </p:txBody>
      </p:sp>
      <p:sp>
        <p:nvSpPr>
          <p:cNvPr id="410" name="Google Shape;410;p50"/>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14" name="Shape 414"/>
        <p:cNvGrpSpPr/>
        <p:nvPr/>
      </p:nvGrpSpPr>
      <p:grpSpPr>
        <a:xfrm>
          <a:off x="0" y="0"/>
          <a:ext cx="0" cy="0"/>
          <a:chOff x="0" y="0"/>
          <a:chExt cx="0" cy="0"/>
        </a:xfrm>
      </p:grpSpPr>
      <p:pic>
        <p:nvPicPr>
          <p:cNvPr id="415" name="Google Shape;415;p51"/>
          <p:cNvPicPr preferRelativeResize="0"/>
          <p:nvPr/>
        </p:nvPicPr>
        <p:blipFill rotWithShape="1">
          <a:blip r:embed="rId3">
            <a:alphaModFix/>
          </a:blip>
          <a:srcRect b="0" l="0" r="0" t="0"/>
          <a:stretch/>
        </p:blipFill>
        <p:spPr>
          <a:xfrm>
            <a:off x="832435" y="745520"/>
            <a:ext cx="5482865" cy="4283488"/>
          </a:xfrm>
          <a:prstGeom prst="rect">
            <a:avLst/>
          </a:prstGeom>
          <a:noFill/>
          <a:ln>
            <a:noFill/>
          </a:ln>
          <a:effectLst>
            <a:outerShdw blurRad="292100" rotWithShape="0" algn="tl" dir="2700000" dist="139700">
              <a:srgbClr val="333333">
                <a:alpha val="64705"/>
              </a:srgbClr>
            </a:outerShdw>
          </a:effectLst>
        </p:spPr>
      </p:pic>
      <p:sp>
        <p:nvSpPr>
          <p:cNvPr id="416" name="Google Shape;416;p51"/>
          <p:cNvSpPr txBox="1"/>
          <p:nvPr/>
        </p:nvSpPr>
        <p:spPr>
          <a:xfrm>
            <a:off x="563336" y="235831"/>
            <a:ext cx="5389790"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Katz v. United States </a:t>
            </a:r>
            <a:r>
              <a:rPr b="1" i="0" lang="en-US" sz="2700" u="none" cap="none" strike="noStrike">
                <a:solidFill>
                  <a:srgbClr val="FFFFFF"/>
                </a:solidFill>
                <a:latin typeface="Quattrocento Sans"/>
                <a:ea typeface="Quattrocento Sans"/>
                <a:cs typeface="Quattrocento Sans"/>
                <a:sym typeface="Quattrocento Sans"/>
              </a:rPr>
              <a:t>(1967)</a:t>
            </a:r>
            <a:endParaRPr b="0" i="0" sz="3300" u="none" cap="none" strike="noStrike">
              <a:solidFill>
                <a:srgbClr val="FFFFFF"/>
              </a:solidFill>
              <a:latin typeface="Quattrocento Sans"/>
              <a:ea typeface="Quattrocento Sans"/>
              <a:cs typeface="Quattrocento Sans"/>
              <a:sym typeface="Quattrocento Sans"/>
            </a:endParaRPr>
          </a:p>
        </p:txBody>
      </p:sp>
      <p:sp>
        <p:nvSpPr>
          <p:cNvPr id="417" name="Google Shape;417;p51"/>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18" name="Google Shape;418;p51"/>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419" name="Google Shape;419;p51"/>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420" name="Google Shape;420;p51"/>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24" name="Shape 424"/>
        <p:cNvGrpSpPr/>
        <p:nvPr/>
      </p:nvGrpSpPr>
      <p:grpSpPr>
        <a:xfrm>
          <a:off x="0" y="0"/>
          <a:ext cx="0" cy="0"/>
          <a:chOff x="0" y="0"/>
          <a:chExt cx="0" cy="0"/>
        </a:xfrm>
      </p:grpSpPr>
      <p:sp>
        <p:nvSpPr>
          <p:cNvPr id="425" name="Google Shape;425;p52"/>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Katz v. United States </a:t>
            </a:r>
            <a:r>
              <a:rPr b="1" i="0" lang="en-US" sz="2700" u="none" cap="none" strike="noStrike">
                <a:solidFill>
                  <a:srgbClr val="FFFFFF"/>
                </a:solidFill>
                <a:latin typeface="Quattrocento Sans"/>
                <a:ea typeface="Quattrocento Sans"/>
                <a:cs typeface="Quattrocento Sans"/>
                <a:sym typeface="Quattrocento Sans"/>
              </a:rPr>
              <a:t>(1967)</a:t>
            </a:r>
            <a:endParaRPr b="0" i="0" sz="3300" u="none" cap="none" strike="noStrike">
              <a:solidFill>
                <a:srgbClr val="FFFFFF"/>
              </a:solidFill>
              <a:latin typeface="Quattrocento Sans"/>
              <a:ea typeface="Quattrocento Sans"/>
              <a:cs typeface="Quattrocento Sans"/>
              <a:sym typeface="Quattrocento Sans"/>
            </a:endParaRPr>
          </a:p>
        </p:txBody>
      </p:sp>
      <p:sp>
        <p:nvSpPr>
          <p:cNvPr id="426" name="Google Shape;426;p52"/>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27" name="Google Shape;427;p52"/>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428" name="Google Shape;428;p52"/>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429" name="Google Shape;429;p52"/>
          <p:cNvSpPr/>
          <p:nvPr/>
        </p:nvSpPr>
        <p:spPr>
          <a:xfrm>
            <a:off x="327009" y="1122017"/>
            <a:ext cx="6669929" cy="34163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252F66"/>
                </a:solidFill>
                <a:latin typeface="Calibri"/>
                <a:ea typeface="Calibri"/>
                <a:cs typeface="Calibri"/>
                <a:sym typeface="Calibri"/>
              </a:rPr>
              <a:t>Facts of the Case:</a:t>
            </a:r>
            <a:endParaRPr/>
          </a:p>
          <a:p>
            <a:pPr indent="0" lvl="0" marL="0" marR="0" rtl="0" algn="l">
              <a:lnSpc>
                <a:spcPct val="100000"/>
              </a:lnSpc>
              <a:spcBef>
                <a:spcPts val="0"/>
              </a:spcBef>
              <a:spcAft>
                <a:spcPts val="0"/>
              </a:spcAft>
              <a:buNone/>
            </a:pPr>
            <a:r>
              <a:rPr b="0" i="0" lang="en-US" sz="1800" u="none" cap="none" strike="noStrike">
                <a:solidFill>
                  <a:srgbClr val="252F66"/>
                </a:solidFill>
                <a:latin typeface="Calibri"/>
                <a:ea typeface="Calibri"/>
                <a:cs typeface="Calibri"/>
                <a:sym typeface="Calibri"/>
              </a:rPr>
              <a:t>Acting on a suspicion that Charles Katz was transmitting gambling information over the phone to clients in other states, federal agents attached an eavesdropping device to the outside of a public phone booth used by Katz. Based on recordings of his end of the conversation, Katz was convicted for illegal gambling.</a:t>
            </a:r>
            <a:endParaRPr/>
          </a:p>
          <a:p>
            <a:pPr indent="0" lvl="0" marL="0" marR="0" rtl="0" algn="l">
              <a:lnSpc>
                <a:spcPct val="100000"/>
              </a:lnSpc>
              <a:spcBef>
                <a:spcPts val="0"/>
              </a:spcBef>
              <a:spcAft>
                <a:spcPts val="0"/>
              </a:spcAft>
              <a:buNone/>
            </a:pPr>
            <a:r>
              <a:t/>
            </a:r>
            <a:endParaRPr b="0" i="0" sz="18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252F66"/>
                </a:solidFill>
                <a:latin typeface="Calibri"/>
                <a:ea typeface="Calibri"/>
                <a:cs typeface="Calibri"/>
                <a:sym typeface="Calibri"/>
              </a:rPr>
              <a:t>Katz argued that the government violated the Fourth Amendment by listening in on his conversation. </a:t>
            </a:r>
            <a:endParaRPr/>
          </a:p>
          <a:p>
            <a:pPr indent="0" lvl="0" marL="0" marR="0" rtl="0" algn="l">
              <a:lnSpc>
                <a:spcPct val="100000"/>
              </a:lnSpc>
              <a:spcBef>
                <a:spcPts val="0"/>
              </a:spcBef>
              <a:spcAft>
                <a:spcPts val="0"/>
              </a:spcAft>
              <a:buNone/>
            </a:pPr>
            <a:r>
              <a:t/>
            </a:r>
            <a:endParaRPr b="0" i="0" sz="18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252F66"/>
                </a:solidFill>
                <a:latin typeface="Calibri"/>
                <a:ea typeface="Calibri"/>
                <a:cs typeface="Calibri"/>
                <a:sym typeface="Calibri"/>
              </a:rPr>
              <a:t>The Supreme Court agreed.  And in the process, it overruled </a:t>
            </a:r>
            <a:r>
              <a:rPr b="1" i="0" lang="en-US" sz="1800" u="none" cap="none" strike="noStrike">
                <a:solidFill>
                  <a:srgbClr val="252F66"/>
                </a:solidFill>
                <a:latin typeface="Calibri"/>
                <a:ea typeface="Calibri"/>
                <a:cs typeface="Calibri"/>
                <a:sym typeface="Calibri"/>
              </a:rPr>
              <a:t>Olmstead</a:t>
            </a:r>
            <a:r>
              <a:rPr b="0" i="0" lang="en-US" sz="1800" u="none" cap="none" strike="noStrike">
                <a:solidFill>
                  <a:srgbClr val="252F66"/>
                </a:solidFill>
                <a:latin typeface="Calibri"/>
                <a:ea typeface="Calibri"/>
                <a:cs typeface="Calibri"/>
                <a:sym typeface="Calibri"/>
              </a:rPr>
              <a:t> and its requirement of a physical trespass.</a:t>
            </a:r>
            <a:endParaRPr/>
          </a:p>
        </p:txBody>
      </p:sp>
      <p:sp>
        <p:nvSpPr>
          <p:cNvPr id="430" name="Google Shape;430;p52"/>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34" name="Shape 434"/>
        <p:cNvGrpSpPr/>
        <p:nvPr/>
      </p:nvGrpSpPr>
      <p:grpSpPr>
        <a:xfrm>
          <a:off x="0" y="0"/>
          <a:ext cx="0" cy="0"/>
          <a:chOff x="0" y="0"/>
          <a:chExt cx="0" cy="0"/>
        </a:xfrm>
      </p:grpSpPr>
      <p:sp>
        <p:nvSpPr>
          <p:cNvPr id="435" name="Google Shape;435;p53"/>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Katz v. United States </a:t>
            </a:r>
            <a:r>
              <a:rPr b="1" i="0" lang="en-US" sz="2700" u="none" cap="none" strike="noStrike">
                <a:solidFill>
                  <a:srgbClr val="FFFFFF"/>
                </a:solidFill>
                <a:latin typeface="Quattrocento Sans"/>
                <a:ea typeface="Quattrocento Sans"/>
                <a:cs typeface="Quattrocento Sans"/>
                <a:sym typeface="Quattrocento Sans"/>
              </a:rPr>
              <a:t>(1967)</a:t>
            </a:r>
            <a:endParaRPr b="0" i="0" sz="3300" u="none" cap="none" strike="noStrike">
              <a:solidFill>
                <a:srgbClr val="FFFFFF"/>
              </a:solidFill>
              <a:latin typeface="Quattrocento Sans"/>
              <a:ea typeface="Quattrocento Sans"/>
              <a:cs typeface="Quattrocento Sans"/>
              <a:sym typeface="Quattrocento Sans"/>
            </a:endParaRPr>
          </a:p>
        </p:txBody>
      </p:sp>
      <p:sp>
        <p:nvSpPr>
          <p:cNvPr id="436" name="Google Shape;436;p53"/>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37" name="Google Shape;437;p53"/>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438" name="Google Shape;438;p53"/>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439" name="Google Shape;439;p53"/>
          <p:cNvSpPr/>
          <p:nvPr/>
        </p:nvSpPr>
        <p:spPr>
          <a:xfrm>
            <a:off x="327009" y="1122017"/>
            <a:ext cx="6669929"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The Court ruled that Katz was entitled to Fourth Amendment protection for his conversations and that a physical intrusion into the area he occupied was unnecessary to bring the Amendment into play (Overruling </a:t>
            </a:r>
            <a:r>
              <a:rPr b="0" i="1" lang="en-US" sz="2000" u="none" cap="none" strike="noStrike">
                <a:solidFill>
                  <a:srgbClr val="252F66"/>
                </a:solidFill>
                <a:latin typeface="Calibri"/>
                <a:ea typeface="Calibri"/>
                <a:cs typeface="Calibri"/>
                <a:sym typeface="Calibri"/>
              </a:rPr>
              <a:t>Olmstead</a:t>
            </a:r>
            <a:r>
              <a:rPr b="0" i="0" lang="en-US" sz="2000" u="none" cap="none" strike="noStrike">
                <a:solidFill>
                  <a:srgbClr val="252F66"/>
                </a:solidFill>
                <a:latin typeface="Calibri"/>
                <a:ea typeface="Calibri"/>
                <a:cs typeface="Calibri"/>
                <a:sym typeface="Calibri"/>
              </a:rPr>
              <a:t> and its requirement of a physical trespass). </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Although a public phone booth is a public space rather than private property, individuals have a strong expectation that such conversations will not be overheard.</a:t>
            </a:r>
            <a:endParaRPr/>
          </a:p>
          <a:p>
            <a:pPr indent="0" lvl="0" marL="0" marR="0" rtl="0" algn="l">
              <a:lnSpc>
                <a:spcPct val="100000"/>
              </a:lnSpc>
              <a:spcBef>
                <a:spcPts val="0"/>
              </a:spcBef>
              <a:spcAft>
                <a:spcPts val="0"/>
              </a:spcAft>
              <a:buNone/>
            </a:pPr>
            <a:r>
              <a:t/>
            </a:r>
            <a:endParaRPr b="0" i="0" sz="2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000" u="none" cap="none" strike="noStrike">
                <a:solidFill>
                  <a:srgbClr val="252F66"/>
                </a:solidFill>
                <a:latin typeface="Calibri"/>
                <a:ea typeface="Calibri"/>
                <a:cs typeface="Calibri"/>
                <a:sym typeface="Calibri"/>
              </a:rPr>
              <a:t>The Fourth Amendment protects people, not places.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440" name="Google Shape;440;p53"/>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49" name="Shape 149"/>
        <p:cNvGrpSpPr/>
        <p:nvPr/>
      </p:nvGrpSpPr>
      <p:grpSpPr>
        <a:xfrm>
          <a:off x="0" y="0"/>
          <a:ext cx="0" cy="0"/>
          <a:chOff x="0" y="0"/>
          <a:chExt cx="0" cy="0"/>
        </a:xfrm>
      </p:grpSpPr>
      <p:sp>
        <p:nvSpPr>
          <p:cNvPr id="150" name="Google Shape;150;p27"/>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151" name="Google Shape;151;p27"/>
          <p:cNvSpPr/>
          <p:nvPr/>
        </p:nvSpPr>
        <p:spPr>
          <a:xfrm>
            <a:off x="1273906" y="257098"/>
            <a:ext cx="4589700" cy="5466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Big Questions (cont.) </a:t>
            </a:r>
            <a:endParaRPr b="0" i="0" sz="900" u="none" cap="none" strike="noStrike">
              <a:solidFill>
                <a:srgbClr val="000000"/>
              </a:solidFill>
              <a:latin typeface="Quattrocento Sans"/>
              <a:ea typeface="Quattrocento Sans"/>
              <a:cs typeface="Quattrocento Sans"/>
              <a:sym typeface="Quattrocento Sans"/>
            </a:endParaRPr>
          </a:p>
        </p:txBody>
      </p:sp>
      <p:sp>
        <p:nvSpPr>
          <p:cNvPr id="152" name="Google Shape;152;p27"/>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53" name="Google Shape;153;p27"/>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54" name="Google Shape;154;p27"/>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p27"/>
          <p:cNvSpPr/>
          <p:nvPr/>
        </p:nvSpPr>
        <p:spPr>
          <a:xfrm>
            <a:off x="322001" y="974550"/>
            <a:ext cx="6493509" cy="230832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How has the Supreme Court interpreted the Fourth Amendment over time? And how has it dealt with the challenge of shaping the Fourth Amendment’s meaning in light of new technologies, especially as it applies to public schools?</a:t>
            </a:r>
            <a:endParaRPr/>
          </a:p>
        </p:txBody>
      </p:sp>
      <p:pic>
        <p:nvPicPr>
          <p:cNvPr id="156" name="Google Shape;156;p27"/>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44" name="Shape 444"/>
        <p:cNvGrpSpPr/>
        <p:nvPr/>
      </p:nvGrpSpPr>
      <p:grpSpPr>
        <a:xfrm>
          <a:off x="0" y="0"/>
          <a:ext cx="0" cy="0"/>
          <a:chOff x="0" y="0"/>
          <a:chExt cx="0" cy="0"/>
        </a:xfrm>
      </p:grpSpPr>
      <p:pic>
        <p:nvPicPr>
          <p:cNvPr id="445" name="Google Shape;445;p54"/>
          <p:cNvPicPr preferRelativeResize="0"/>
          <p:nvPr/>
        </p:nvPicPr>
        <p:blipFill rotWithShape="1">
          <a:blip r:embed="rId3">
            <a:alphaModFix/>
          </a:blip>
          <a:srcRect b="0" l="0" r="0" t="0"/>
          <a:stretch/>
        </p:blipFill>
        <p:spPr>
          <a:xfrm>
            <a:off x="566822" y="1156757"/>
            <a:ext cx="2970722" cy="3750912"/>
          </a:xfrm>
          <a:prstGeom prst="rect">
            <a:avLst/>
          </a:prstGeom>
          <a:noFill/>
          <a:ln>
            <a:noFill/>
          </a:ln>
          <a:effectLst>
            <a:outerShdw blurRad="292100" rotWithShape="0" algn="tl" dir="2700000" dist="139700">
              <a:srgbClr val="333333">
                <a:alpha val="64705"/>
              </a:srgbClr>
            </a:outerShdw>
          </a:effectLst>
        </p:spPr>
      </p:pic>
      <p:sp>
        <p:nvSpPr>
          <p:cNvPr id="446" name="Google Shape;446;p54"/>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47" name="Google Shape;447;p54"/>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448" name="Google Shape;448;p54"/>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449" name="Google Shape;449;p54"/>
          <p:cNvSpPr/>
          <p:nvPr/>
        </p:nvSpPr>
        <p:spPr>
          <a:xfrm>
            <a:off x="3753193" y="1367683"/>
            <a:ext cx="2902988" cy="3392519"/>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In an influential separate opinion—a concurrence—Justice Harlan said that Fourth Amendment protections apply whenever the individual has a </a:t>
            </a:r>
            <a:r>
              <a:rPr b="1" i="0" lang="en-US" sz="2000" u="none" cap="none" strike="noStrike">
                <a:solidFill>
                  <a:srgbClr val="252F66"/>
                </a:solidFill>
                <a:latin typeface="Calibri"/>
                <a:ea typeface="Calibri"/>
                <a:cs typeface="Calibri"/>
                <a:sym typeface="Calibri"/>
              </a:rPr>
              <a:t>“reasonable expectation of privacy.”</a:t>
            </a:r>
            <a:endParaRPr b="1" i="0" sz="2000" u="none" cap="none" strike="noStrike">
              <a:solidFill>
                <a:srgbClr val="252F66"/>
              </a:solidFill>
              <a:latin typeface="Calibri"/>
              <a:ea typeface="Calibri"/>
              <a:cs typeface="Calibri"/>
              <a:sym typeface="Calibri"/>
            </a:endParaRPr>
          </a:p>
        </p:txBody>
      </p:sp>
      <p:sp>
        <p:nvSpPr>
          <p:cNvPr id="450" name="Google Shape;450;p54"/>
          <p:cNvSpPr/>
          <p:nvPr/>
        </p:nvSpPr>
        <p:spPr>
          <a:xfrm>
            <a:off x="121442" y="4221132"/>
            <a:ext cx="2562491" cy="5390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JOHN MARSHALL HARLAN II</a:t>
            </a:r>
            <a:endParaRPr b="1" i="0" sz="1350" u="none" cap="none" strike="noStrike">
              <a:solidFill>
                <a:srgbClr val="FFFFFF"/>
              </a:solidFill>
              <a:latin typeface="Quattrocento Sans"/>
              <a:ea typeface="Quattrocento Sans"/>
              <a:cs typeface="Quattrocento Sans"/>
              <a:sym typeface="Quattrocento Sans"/>
            </a:endParaRPr>
          </a:p>
        </p:txBody>
      </p:sp>
      <p:sp>
        <p:nvSpPr>
          <p:cNvPr id="451" name="Google Shape;451;p54"/>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Katz v. United States </a:t>
            </a:r>
            <a:r>
              <a:rPr b="1" i="0" lang="en-US" sz="2700" u="none" cap="none" strike="noStrike">
                <a:solidFill>
                  <a:srgbClr val="FFFFFF"/>
                </a:solidFill>
                <a:latin typeface="Quattrocento Sans"/>
                <a:ea typeface="Quattrocento Sans"/>
                <a:cs typeface="Quattrocento Sans"/>
                <a:sym typeface="Quattrocento Sans"/>
              </a:rPr>
              <a:t>(1967)</a:t>
            </a:r>
            <a:endParaRPr b="0" i="0" sz="3300" u="none" cap="none" strike="noStrike">
              <a:solidFill>
                <a:srgbClr val="FFFFFF"/>
              </a:solidFill>
              <a:latin typeface="Quattrocento Sans"/>
              <a:ea typeface="Quattrocento Sans"/>
              <a:cs typeface="Quattrocento Sans"/>
              <a:sym typeface="Quattrocento Sans"/>
            </a:endParaRPr>
          </a:p>
        </p:txBody>
      </p:sp>
      <p:sp>
        <p:nvSpPr>
          <p:cNvPr id="452" name="Google Shape;452;p54"/>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56" name="Shape 456"/>
        <p:cNvGrpSpPr/>
        <p:nvPr/>
      </p:nvGrpSpPr>
      <p:grpSpPr>
        <a:xfrm>
          <a:off x="0" y="0"/>
          <a:ext cx="0" cy="0"/>
          <a:chOff x="0" y="0"/>
          <a:chExt cx="0" cy="0"/>
        </a:xfrm>
      </p:grpSpPr>
      <p:pic>
        <p:nvPicPr>
          <p:cNvPr id="457" name="Google Shape;457;p55"/>
          <p:cNvPicPr preferRelativeResize="0"/>
          <p:nvPr/>
        </p:nvPicPr>
        <p:blipFill rotWithShape="1">
          <a:blip r:embed="rId3">
            <a:alphaModFix/>
          </a:blip>
          <a:srcRect b="0" l="0" r="0" t="0"/>
          <a:stretch/>
        </p:blipFill>
        <p:spPr>
          <a:xfrm>
            <a:off x="566822" y="1156757"/>
            <a:ext cx="2970722" cy="3750912"/>
          </a:xfrm>
          <a:prstGeom prst="rect">
            <a:avLst/>
          </a:prstGeom>
          <a:noFill/>
          <a:ln>
            <a:noFill/>
          </a:ln>
          <a:effectLst>
            <a:outerShdw blurRad="292100" rotWithShape="0" algn="tl" dir="2700000" dist="139700">
              <a:srgbClr val="333333">
                <a:alpha val="64705"/>
              </a:srgbClr>
            </a:outerShdw>
          </a:effectLst>
        </p:spPr>
      </p:pic>
      <p:sp>
        <p:nvSpPr>
          <p:cNvPr id="458" name="Google Shape;458;p55"/>
          <p:cNvSpPr txBox="1"/>
          <p:nvPr/>
        </p:nvSpPr>
        <p:spPr>
          <a:xfrm>
            <a:off x="563335" y="235831"/>
            <a:ext cx="597025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Justice Harlan’s </a:t>
            </a:r>
            <a:r>
              <a:rPr b="1" i="1" lang="en-US" sz="2700" u="none" cap="none" strike="noStrike">
                <a:solidFill>
                  <a:srgbClr val="FFFFFF"/>
                </a:solidFill>
                <a:latin typeface="Quattrocento Sans"/>
                <a:ea typeface="Quattrocento Sans"/>
                <a:cs typeface="Quattrocento Sans"/>
                <a:sym typeface="Quattrocento Sans"/>
              </a:rPr>
              <a:t>Katz Test</a:t>
            </a:r>
            <a:endParaRPr b="0" i="0" sz="3300" u="none" cap="none" strike="noStrike">
              <a:solidFill>
                <a:srgbClr val="FFFFFF"/>
              </a:solidFill>
              <a:latin typeface="Quattrocento Sans"/>
              <a:ea typeface="Quattrocento Sans"/>
              <a:cs typeface="Quattrocento Sans"/>
              <a:sym typeface="Quattrocento Sans"/>
            </a:endParaRPr>
          </a:p>
        </p:txBody>
      </p:sp>
      <p:sp>
        <p:nvSpPr>
          <p:cNvPr id="459" name="Google Shape;459;p55"/>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60" name="Google Shape;460;p55"/>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461" name="Google Shape;461;p55"/>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462" name="Google Shape;462;p55"/>
          <p:cNvSpPr/>
          <p:nvPr/>
        </p:nvSpPr>
        <p:spPr>
          <a:xfrm>
            <a:off x="3722873" y="1616047"/>
            <a:ext cx="3104807" cy="2605085"/>
          </a:xfrm>
          <a:prstGeom prst="rect">
            <a:avLst/>
          </a:prstGeom>
          <a:noFill/>
          <a:ln>
            <a:noFill/>
          </a:ln>
        </p:spPr>
        <p:txBody>
          <a:bodyPr anchorCtr="0" anchor="t" bIns="34275" lIns="68575" spcFirstLastPara="1" rIns="68575" wrap="square" tIns="34275">
            <a:noAutofit/>
          </a:bodyPr>
          <a:lstStyle/>
          <a:p>
            <a:pPr indent="-381000" lvl="0" marL="457200" marR="0" rtl="0" algn="l">
              <a:lnSpc>
                <a:spcPct val="100000"/>
              </a:lnSpc>
              <a:spcBef>
                <a:spcPts val="0"/>
              </a:spcBef>
              <a:spcAft>
                <a:spcPts val="0"/>
              </a:spcAft>
              <a:buClr>
                <a:srgbClr val="252F66"/>
              </a:buClr>
              <a:buSzPts val="2400"/>
              <a:buFont typeface="Calibri"/>
              <a:buAutoNum type="arabicParenR"/>
            </a:pPr>
            <a:r>
              <a:rPr b="0" i="0" lang="en-US" sz="2000" u="none" cap="none" strike="noStrike">
                <a:solidFill>
                  <a:srgbClr val="252F66"/>
                </a:solidFill>
                <a:latin typeface="Calibri"/>
                <a:ea typeface="Calibri"/>
                <a:cs typeface="Calibri"/>
                <a:sym typeface="Calibri"/>
              </a:rPr>
              <a:t>Did the individual have a subjective expectation of privacy?</a:t>
            </a:r>
            <a:endParaRPr/>
          </a:p>
          <a:p>
            <a:pPr indent="-228600" lvl="0" marL="457200" marR="0" rtl="0" algn="l">
              <a:lnSpc>
                <a:spcPct val="100000"/>
              </a:lnSpc>
              <a:spcBef>
                <a:spcPts val="0"/>
              </a:spcBef>
              <a:spcAft>
                <a:spcPts val="0"/>
              </a:spcAft>
              <a:buClr>
                <a:srgbClr val="252F66"/>
              </a:buClr>
              <a:buSzPts val="2400"/>
              <a:buFont typeface="Calibri"/>
              <a:buNone/>
            </a:pPr>
            <a:r>
              <a:t/>
            </a:r>
            <a:endParaRPr b="0" i="0" sz="2000" u="none" cap="none" strike="noStrike">
              <a:solidFill>
                <a:srgbClr val="252F66"/>
              </a:solidFill>
              <a:latin typeface="Calibri"/>
              <a:ea typeface="Calibri"/>
              <a:cs typeface="Calibri"/>
              <a:sym typeface="Calibri"/>
            </a:endParaRPr>
          </a:p>
          <a:p>
            <a:pPr indent="-381000" lvl="0" marL="457200" marR="0" rtl="0" algn="l">
              <a:lnSpc>
                <a:spcPct val="100000"/>
              </a:lnSpc>
              <a:spcBef>
                <a:spcPts val="0"/>
              </a:spcBef>
              <a:spcAft>
                <a:spcPts val="0"/>
              </a:spcAft>
              <a:buClr>
                <a:srgbClr val="252F66"/>
              </a:buClr>
              <a:buSzPts val="2400"/>
              <a:buFont typeface="Calibri"/>
              <a:buAutoNum type="arabicParenR"/>
            </a:pPr>
            <a:r>
              <a:rPr b="0" i="0" lang="en-US" sz="2000" u="none" cap="none" strike="noStrike">
                <a:solidFill>
                  <a:srgbClr val="252F66"/>
                </a:solidFill>
                <a:latin typeface="Calibri"/>
                <a:ea typeface="Calibri"/>
                <a:cs typeface="Calibri"/>
                <a:sym typeface="Calibri"/>
              </a:rPr>
              <a:t>Was the expectation of privacy one that society would recognize as reasonable?</a:t>
            </a:r>
            <a:endParaRPr b="0" i="0" sz="2000" u="none" cap="none" strike="noStrike">
              <a:solidFill>
                <a:srgbClr val="252F66"/>
              </a:solidFill>
              <a:latin typeface="Calibri"/>
              <a:ea typeface="Calibri"/>
              <a:cs typeface="Calibri"/>
              <a:sym typeface="Calibri"/>
            </a:endParaRPr>
          </a:p>
        </p:txBody>
      </p:sp>
      <p:sp>
        <p:nvSpPr>
          <p:cNvPr id="463" name="Google Shape;463;p55"/>
          <p:cNvSpPr/>
          <p:nvPr/>
        </p:nvSpPr>
        <p:spPr>
          <a:xfrm>
            <a:off x="121442" y="4221132"/>
            <a:ext cx="2562491" cy="5390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JOHN MARSHALL HARLAN II</a:t>
            </a:r>
            <a:endParaRPr b="1" i="0" sz="1350" u="none" cap="none" strike="noStrike">
              <a:solidFill>
                <a:srgbClr val="FFFFFF"/>
              </a:solidFill>
              <a:latin typeface="Quattrocento Sans"/>
              <a:ea typeface="Quattrocento Sans"/>
              <a:cs typeface="Quattrocento Sans"/>
              <a:sym typeface="Quattrocento Sans"/>
            </a:endParaRPr>
          </a:p>
        </p:txBody>
      </p:sp>
      <p:sp>
        <p:nvSpPr>
          <p:cNvPr id="464" name="Google Shape;464;p55"/>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68" name="Shape 468"/>
        <p:cNvGrpSpPr/>
        <p:nvPr/>
      </p:nvGrpSpPr>
      <p:grpSpPr>
        <a:xfrm>
          <a:off x="0" y="0"/>
          <a:ext cx="0" cy="0"/>
          <a:chOff x="0" y="0"/>
          <a:chExt cx="0" cy="0"/>
        </a:xfrm>
      </p:grpSpPr>
      <p:sp>
        <p:nvSpPr>
          <p:cNvPr id="469" name="Google Shape;469;p56"/>
          <p:cNvSpPr/>
          <p:nvPr/>
        </p:nvSpPr>
        <p:spPr>
          <a:xfrm>
            <a:off x="330199" y="3203202"/>
            <a:ext cx="6434667" cy="1241798"/>
          </a:xfrm>
          <a:prstGeom prst="rect">
            <a:avLst/>
          </a:prstGeom>
          <a:solidFill>
            <a:srgbClr val="CC063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342900" lvl="0" marL="425450" marR="0" rtl="0" algn="l">
              <a:lnSpc>
                <a:spcPct val="100000"/>
              </a:lnSpc>
              <a:spcBef>
                <a:spcPts val="0"/>
              </a:spcBef>
              <a:spcAft>
                <a:spcPts val="0"/>
              </a:spcAft>
              <a:buClr>
                <a:schemeClr val="lt1"/>
              </a:buClr>
              <a:buSzPts val="2300"/>
              <a:buFont typeface="Arial"/>
              <a:buChar char="•"/>
            </a:pPr>
            <a:r>
              <a:rPr b="1" i="1" lang="en-US" sz="2400" u="none" cap="none" strike="noStrike">
                <a:solidFill>
                  <a:schemeClr val="lt1"/>
                </a:solidFill>
                <a:latin typeface="Calibri"/>
                <a:ea typeface="Calibri"/>
                <a:cs typeface="Calibri"/>
                <a:sym typeface="Calibri"/>
              </a:rPr>
              <a:t>United States v. Miller </a:t>
            </a:r>
            <a:r>
              <a:rPr b="1" i="0" lang="en-US" sz="2400" u="none" cap="none" strike="noStrike">
                <a:solidFill>
                  <a:schemeClr val="lt1"/>
                </a:solidFill>
                <a:latin typeface="Calibri"/>
                <a:ea typeface="Calibri"/>
                <a:cs typeface="Calibri"/>
                <a:sym typeface="Calibri"/>
              </a:rPr>
              <a:t>(1976)</a:t>
            </a:r>
            <a:endParaRPr/>
          </a:p>
          <a:p>
            <a:pPr indent="-342900" lvl="0" marL="425450" marR="0" rtl="0" algn="l">
              <a:lnSpc>
                <a:spcPct val="100000"/>
              </a:lnSpc>
              <a:spcBef>
                <a:spcPts val="0"/>
              </a:spcBef>
              <a:spcAft>
                <a:spcPts val="0"/>
              </a:spcAft>
              <a:buClr>
                <a:schemeClr val="lt1"/>
              </a:buClr>
              <a:buSzPts val="2300"/>
              <a:buFont typeface="Arial"/>
              <a:buChar char="•"/>
            </a:pPr>
            <a:r>
              <a:rPr b="1" i="1" lang="en-US" sz="2400" u="none" cap="none" strike="noStrike">
                <a:solidFill>
                  <a:schemeClr val="lt1"/>
                </a:solidFill>
                <a:latin typeface="Calibri"/>
                <a:ea typeface="Calibri"/>
                <a:cs typeface="Calibri"/>
                <a:sym typeface="Calibri"/>
              </a:rPr>
              <a:t>Smith v. Maryland </a:t>
            </a:r>
            <a:r>
              <a:rPr b="1" i="0" lang="en-US" sz="2400" u="none" cap="none" strike="noStrike">
                <a:solidFill>
                  <a:schemeClr val="lt1"/>
                </a:solidFill>
                <a:latin typeface="Calibri"/>
                <a:ea typeface="Calibri"/>
                <a:cs typeface="Calibri"/>
                <a:sym typeface="Calibri"/>
              </a:rPr>
              <a:t>(1979)</a:t>
            </a:r>
            <a:endParaRPr/>
          </a:p>
        </p:txBody>
      </p:sp>
      <p:sp>
        <p:nvSpPr>
          <p:cNvPr id="470" name="Google Shape;470;p56"/>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71" name="Google Shape;471;p56"/>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472" name="Google Shape;472;p56"/>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473" name="Google Shape;473;p56"/>
          <p:cNvSpPr txBox="1"/>
          <p:nvPr/>
        </p:nvSpPr>
        <p:spPr>
          <a:xfrm>
            <a:off x="0" y="252739"/>
            <a:ext cx="4686300" cy="81806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Third Party Doctrine Cases</a:t>
            </a:r>
            <a:endParaRPr b="0" i="0" sz="2800" u="none" cap="none" strike="noStrike">
              <a:solidFill>
                <a:srgbClr val="FFFFFF"/>
              </a:solidFill>
              <a:latin typeface="Quattrocento Sans"/>
              <a:ea typeface="Quattrocento Sans"/>
              <a:cs typeface="Quattrocento Sans"/>
              <a:sym typeface="Quattrocento Sans"/>
            </a:endParaRPr>
          </a:p>
        </p:txBody>
      </p:sp>
      <p:sp>
        <p:nvSpPr>
          <p:cNvPr id="474" name="Google Shape;474;p56"/>
          <p:cNvSpPr/>
          <p:nvPr/>
        </p:nvSpPr>
        <p:spPr>
          <a:xfrm>
            <a:off x="262466" y="1270112"/>
            <a:ext cx="6366933" cy="163121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When the government tries to obtain “third-party” information—such as bank records or pen registers—that is generally not a search for Fourth Amendment purposes.  And therefore, the government doesn’t need to get a warrant before getting access to that information.</a:t>
            </a:r>
            <a:endParaRPr/>
          </a:p>
        </p:txBody>
      </p:sp>
      <p:pic>
        <p:nvPicPr>
          <p:cNvPr id="475" name="Google Shape;475;p56"/>
          <p:cNvPicPr preferRelativeResize="0"/>
          <p:nvPr/>
        </p:nvPicPr>
        <p:blipFill rotWithShape="1">
          <a:blip r:embed="rId5">
            <a:alphaModFix/>
          </a:blip>
          <a:srcRect b="27634" l="0" r="0" t="22895"/>
          <a:stretch/>
        </p:blipFill>
        <p:spPr>
          <a:xfrm>
            <a:off x="4490075" y="3293532"/>
            <a:ext cx="2139324" cy="1058335"/>
          </a:xfrm>
          <a:prstGeom prst="rect">
            <a:avLst/>
          </a:prstGeom>
          <a:noFill/>
          <a:ln>
            <a:noFill/>
          </a:ln>
        </p:spPr>
      </p:pic>
      <p:sp>
        <p:nvSpPr>
          <p:cNvPr id="476" name="Google Shape;476;p56"/>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80" name="Shape 480"/>
        <p:cNvGrpSpPr/>
        <p:nvPr/>
      </p:nvGrpSpPr>
      <p:grpSpPr>
        <a:xfrm>
          <a:off x="0" y="0"/>
          <a:ext cx="0" cy="0"/>
          <a:chOff x="0" y="0"/>
          <a:chExt cx="0" cy="0"/>
        </a:xfrm>
      </p:grpSpPr>
      <p:sp>
        <p:nvSpPr>
          <p:cNvPr id="481" name="Google Shape;481;p57"/>
          <p:cNvSpPr/>
          <p:nvPr/>
        </p:nvSpPr>
        <p:spPr>
          <a:xfrm>
            <a:off x="330200" y="2672633"/>
            <a:ext cx="6434668" cy="1241798"/>
          </a:xfrm>
          <a:prstGeom prst="rect">
            <a:avLst/>
          </a:prstGeom>
          <a:solidFill>
            <a:srgbClr val="CC063E"/>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342900" lvl="0" marL="425450" marR="0" rtl="0" algn="l">
              <a:lnSpc>
                <a:spcPct val="100000"/>
              </a:lnSpc>
              <a:spcBef>
                <a:spcPts val="0"/>
              </a:spcBef>
              <a:spcAft>
                <a:spcPts val="0"/>
              </a:spcAft>
              <a:buClr>
                <a:schemeClr val="lt1"/>
              </a:buClr>
              <a:buSzPts val="2300"/>
              <a:buFont typeface="Arial"/>
              <a:buChar char="•"/>
            </a:pPr>
            <a:r>
              <a:rPr b="1" i="1" lang="en-US" sz="2400" u="none" cap="none" strike="noStrike">
                <a:solidFill>
                  <a:schemeClr val="lt1"/>
                </a:solidFill>
                <a:latin typeface="Calibri"/>
                <a:ea typeface="Calibri"/>
                <a:cs typeface="Calibri"/>
                <a:sym typeface="Calibri"/>
              </a:rPr>
              <a:t>Jones v. United States </a:t>
            </a:r>
            <a:r>
              <a:rPr b="1" i="0" lang="en-US" sz="2400" u="none" cap="none" strike="noStrike">
                <a:solidFill>
                  <a:schemeClr val="lt1"/>
                </a:solidFill>
                <a:latin typeface="Calibri"/>
                <a:ea typeface="Calibri"/>
                <a:cs typeface="Calibri"/>
                <a:sym typeface="Calibri"/>
              </a:rPr>
              <a:t>(2012)</a:t>
            </a:r>
            <a:endParaRPr/>
          </a:p>
          <a:p>
            <a:pPr indent="-342900" lvl="0" marL="425450" marR="0" rtl="0" algn="l">
              <a:lnSpc>
                <a:spcPct val="100000"/>
              </a:lnSpc>
              <a:spcBef>
                <a:spcPts val="0"/>
              </a:spcBef>
              <a:spcAft>
                <a:spcPts val="0"/>
              </a:spcAft>
              <a:buClr>
                <a:schemeClr val="lt1"/>
              </a:buClr>
              <a:buSzPts val="2300"/>
              <a:buFont typeface="Arial"/>
              <a:buChar char="•"/>
            </a:pPr>
            <a:r>
              <a:rPr b="1" i="1" lang="en-US" sz="2400" u="none" cap="none" strike="noStrike">
                <a:solidFill>
                  <a:schemeClr val="lt1"/>
                </a:solidFill>
                <a:latin typeface="Calibri"/>
                <a:ea typeface="Calibri"/>
                <a:cs typeface="Calibri"/>
                <a:sym typeface="Calibri"/>
              </a:rPr>
              <a:t>Riley v. California </a:t>
            </a:r>
            <a:r>
              <a:rPr b="1" i="0" lang="en-US" sz="2400" u="none" cap="none" strike="noStrike">
                <a:solidFill>
                  <a:schemeClr val="lt1"/>
                </a:solidFill>
                <a:latin typeface="Calibri"/>
                <a:ea typeface="Calibri"/>
                <a:cs typeface="Calibri"/>
                <a:sym typeface="Calibri"/>
              </a:rPr>
              <a:t>(2014)</a:t>
            </a:r>
            <a:endParaRPr/>
          </a:p>
        </p:txBody>
      </p:sp>
      <p:sp>
        <p:nvSpPr>
          <p:cNvPr id="482" name="Google Shape;482;p57"/>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83" name="Google Shape;483;p57"/>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484" name="Google Shape;484;p57"/>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485" name="Google Shape;485;p57"/>
          <p:cNvSpPr txBox="1"/>
          <p:nvPr/>
        </p:nvSpPr>
        <p:spPr>
          <a:xfrm>
            <a:off x="0" y="252739"/>
            <a:ext cx="3981448" cy="818069"/>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New Technology Cases</a:t>
            </a:r>
            <a:endParaRPr b="0" i="0" sz="2800" u="none" cap="none" strike="noStrike">
              <a:solidFill>
                <a:srgbClr val="FFFFFF"/>
              </a:solidFill>
              <a:latin typeface="Quattrocento Sans"/>
              <a:ea typeface="Quattrocento Sans"/>
              <a:cs typeface="Quattrocento Sans"/>
              <a:sym typeface="Quattrocento Sans"/>
            </a:endParaRPr>
          </a:p>
        </p:txBody>
      </p:sp>
      <p:sp>
        <p:nvSpPr>
          <p:cNvPr id="486" name="Google Shape;486;p57"/>
          <p:cNvSpPr/>
          <p:nvPr/>
        </p:nvSpPr>
        <p:spPr>
          <a:xfrm>
            <a:off x="262466" y="1405578"/>
            <a:ext cx="6734472" cy="10156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252F66"/>
                </a:solidFill>
                <a:latin typeface="Calibri"/>
                <a:ea typeface="Calibri"/>
                <a:cs typeface="Calibri"/>
                <a:sym typeface="Calibri"/>
              </a:rPr>
              <a:t>How do we apply the Fourth Amendment’s text and traditional Fourth Amendment principles to the new challenges of the digital age?</a:t>
            </a:r>
            <a:endParaRPr/>
          </a:p>
        </p:txBody>
      </p:sp>
      <p:pic>
        <p:nvPicPr>
          <p:cNvPr id="487" name="Google Shape;487;p57"/>
          <p:cNvPicPr preferRelativeResize="0"/>
          <p:nvPr/>
        </p:nvPicPr>
        <p:blipFill rotWithShape="1">
          <a:blip r:embed="rId5">
            <a:alphaModFix/>
          </a:blip>
          <a:srcRect b="27634" l="0" r="0" t="22895"/>
          <a:stretch/>
        </p:blipFill>
        <p:spPr>
          <a:xfrm>
            <a:off x="4490075" y="2856096"/>
            <a:ext cx="2139324" cy="1058335"/>
          </a:xfrm>
          <a:prstGeom prst="rect">
            <a:avLst/>
          </a:prstGeom>
          <a:noFill/>
          <a:ln>
            <a:noFill/>
          </a:ln>
        </p:spPr>
      </p:pic>
      <p:sp>
        <p:nvSpPr>
          <p:cNvPr id="488" name="Google Shape;488;p57"/>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492" name="Shape 492"/>
        <p:cNvGrpSpPr/>
        <p:nvPr/>
      </p:nvGrpSpPr>
      <p:grpSpPr>
        <a:xfrm>
          <a:off x="0" y="0"/>
          <a:ext cx="0" cy="0"/>
          <a:chOff x="0" y="0"/>
          <a:chExt cx="0" cy="0"/>
        </a:xfrm>
      </p:grpSpPr>
      <p:pic>
        <p:nvPicPr>
          <p:cNvPr id="493" name="Google Shape;493;p58"/>
          <p:cNvPicPr preferRelativeResize="0"/>
          <p:nvPr/>
        </p:nvPicPr>
        <p:blipFill rotWithShape="1">
          <a:blip r:embed="rId3">
            <a:alphaModFix/>
          </a:blip>
          <a:srcRect b="0" l="0" r="0" t="0"/>
          <a:stretch/>
        </p:blipFill>
        <p:spPr>
          <a:xfrm>
            <a:off x="691061" y="666937"/>
            <a:ext cx="6000012" cy="4001961"/>
          </a:xfrm>
          <a:prstGeom prst="rect">
            <a:avLst/>
          </a:prstGeom>
          <a:noFill/>
          <a:ln>
            <a:noFill/>
          </a:ln>
          <a:effectLst>
            <a:outerShdw blurRad="292100" rotWithShape="0" algn="tl" dir="2700000" dist="139700">
              <a:srgbClr val="333333">
                <a:alpha val="64705"/>
              </a:srgbClr>
            </a:outerShdw>
          </a:effectLst>
        </p:spPr>
      </p:pic>
      <p:sp>
        <p:nvSpPr>
          <p:cNvPr id="494" name="Google Shape;494;p58"/>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495" name="Google Shape;495;p58"/>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496" name="Google Shape;496;p58"/>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497" name="Google Shape;497;p58"/>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498" name="Google Shape;498;p58"/>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02" name="Shape 502"/>
        <p:cNvGrpSpPr/>
        <p:nvPr/>
      </p:nvGrpSpPr>
      <p:grpSpPr>
        <a:xfrm>
          <a:off x="0" y="0"/>
          <a:ext cx="0" cy="0"/>
          <a:chOff x="0" y="0"/>
          <a:chExt cx="0" cy="0"/>
        </a:xfrm>
      </p:grpSpPr>
      <p:sp>
        <p:nvSpPr>
          <p:cNvPr id="503" name="Google Shape;503;p59"/>
          <p:cNvSpPr/>
          <p:nvPr/>
        </p:nvSpPr>
        <p:spPr>
          <a:xfrm>
            <a:off x="391885" y="1197450"/>
            <a:ext cx="6525750" cy="274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252F66"/>
                </a:solidFill>
                <a:latin typeface="Calibri"/>
                <a:ea typeface="Calibri"/>
                <a:cs typeface="Calibri"/>
                <a:sym typeface="Calibri"/>
              </a:rPr>
              <a:t>Can the government track you 24 hours a day, 7 days a week, for an entire month, using your cell phone data and location information?</a:t>
            </a:r>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252F66"/>
                </a:solidFill>
                <a:latin typeface="Calibri"/>
                <a:ea typeface="Calibri"/>
                <a:cs typeface="Calibri"/>
                <a:sym typeface="Calibri"/>
              </a:rPr>
              <a:t>(</a:t>
            </a:r>
            <a:r>
              <a:rPr b="0" i="1" lang="en-US" sz="3000" u="none" cap="none" strike="noStrike">
                <a:solidFill>
                  <a:srgbClr val="252F66"/>
                </a:solidFill>
                <a:latin typeface="Calibri"/>
                <a:ea typeface="Calibri"/>
                <a:cs typeface="Calibri"/>
                <a:sym typeface="Calibri"/>
              </a:rPr>
              <a:t>Carpenter v. United States, </a:t>
            </a:r>
            <a:r>
              <a:rPr b="0" i="0" lang="en-US" sz="3000" u="none" cap="none" strike="noStrike">
                <a:solidFill>
                  <a:srgbClr val="252F66"/>
                </a:solidFill>
                <a:latin typeface="Calibri"/>
                <a:ea typeface="Calibri"/>
                <a:cs typeface="Calibri"/>
                <a:sym typeface="Calibri"/>
              </a:rPr>
              <a:t>2018)</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252F66"/>
              </a:solidFill>
              <a:latin typeface="Calibri"/>
              <a:ea typeface="Calibri"/>
              <a:cs typeface="Calibri"/>
              <a:sym typeface="Calibri"/>
            </a:endParaRPr>
          </a:p>
        </p:txBody>
      </p:sp>
      <p:sp>
        <p:nvSpPr>
          <p:cNvPr id="504" name="Google Shape;504;p59"/>
          <p:cNvSpPr txBox="1"/>
          <p:nvPr/>
        </p:nvSpPr>
        <p:spPr>
          <a:xfrm>
            <a:off x="1323869" y="345663"/>
            <a:ext cx="3951515"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0" lang="en-US" sz="2700" u="none" cap="none" strike="noStrike">
                <a:solidFill>
                  <a:srgbClr val="FFFFFF"/>
                </a:solidFill>
                <a:latin typeface="Quattrocento Sans"/>
                <a:ea typeface="Quattrocento Sans"/>
                <a:cs typeface="Quattrocento Sans"/>
                <a:sym typeface="Quattrocento Sans"/>
              </a:rPr>
              <a:t>Hypothetical</a:t>
            </a:r>
            <a:endParaRPr b="0" i="0" sz="3300" u="none" cap="none" strike="noStrike">
              <a:solidFill>
                <a:srgbClr val="FFFFFF"/>
              </a:solidFill>
              <a:latin typeface="Quattrocento Sans"/>
              <a:ea typeface="Quattrocento Sans"/>
              <a:cs typeface="Quattrocento Sans"/>
              <a:sym typeface="Quattrocento Sans"/>
            </a:endParaRPr>
          </a:p>
        </p:txBody>
      </p:sp>
      <p:sp>
        <p:nvSpPr>
          <p:cNvPr id="505" name="Google Shape;505;p59"/>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06" name="Google Shape;506;p59"/>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07" name="Google Shape;507;p59"/>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08" name="Google Shape;508;p59"/>
          <p:cNvSpPr/>
          <p:nvPr/>
        </p:nvSpPr>
        <p:spPr>
          <a:xfrm>
            <a:off x="0" y="3954774"/>
            <a:ext cx="3429000" cy="632222"/>
          </a:xfrm>
          <a:prstGeom prst="flowChartProcess">
            <a:avLst/>
          </a:prstGeom>
          <a:solidFill>
            <a:srgbClr val="CC063E"/>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US" sz="2400" u="none" cap="none" strike="noStrike">
                <a:solidFill>
                  <a:srgbClr val="FFFFFF"/>
                </a:solidFill>
                <a:latin typeface="Quattrocento Sans"/>
                <a:ea typeface="Quattrocento Sans"/>
                <a:cs typeface="Quattrocento Sans"/>
                <a:sym typeface="Quattrocento Sans"/>
              </a:rPr>
              <a:t>VOTE NOW!</a:t>
            </a:r>
            <a:endParaRPr/>
          </a:p>
        </p:txBody>
      </p:sp>
      <p:sp>
        <p:nvSpPr>
          <p:cNvPr id="509" name="Google Shape;509;p59"/>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13" name="Shape 513"/>
        <p:cNvGrpSpPr/>
        <p:nvPr/>
      </p:nvGrpSpPr>
      <p:grpSpPr>
        <a:xfrm>
          <a:off x="0" y="0"/>
          <a:ext cx="0" cy="0"/>
          <a:chOff x="0" y="0"/>
          <a:chExt cx="0" cy="0"/>
        </a:xfrm>
      </p:grpSpPr>
      <p:sp>
        <p:nvSpPr>
          <p:cNvPr id="514" name="Google Shape;514;p60"/>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15" name="Google Shape;515;p60"/>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16" name="Google Shape;516;p60"/>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17" name="Google Shape;517;p60"/>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18" name="Google Shape;518;p60"/>
          <p:cNvSpPr/>
          <p:nvPr/>
        </p:nvSpPr>
        <p:spPr>
          <a:xfrm>
            <a:off x="253493" y="1122017"/>
            <a:ext cx="6418490" cy="378565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002060"/>
                </a:solidFill>
                <a:latin typeface="Calibri"/>
                <a:ea typeface="Calibri"/>
                <a:cs typeface="Calibri"/>
                <a:sym typeface="Calibri"/>
              </a:rPr>
              <a:t>Facts of the Case:</a:t>
            </a:r>
            <a:br>
              <a:rPr b="0" i="0" lang="en-US" sz="1600" u="none" cap="none" strike="noStrike">
                <a:solidFill>
                  <a:srgbClr val="002060"/>
                </a:solidFill>
                <a:latin typeface="Calibri"/>
                <a:ea typeface="Calibri"/>
                <a:cs typeface="Calibri"/>
                <a:sym typeface="Calibri"/>
              </a:rPr>
            </a:br>
            <a:r>
              <a:rPr b="0" i="0" lang="en-US" sz="1600" u="none" cap="none" strike="noStrike">
                <a:solidFill>
                  <a:srgbClr val="002060"/>
                </a:solidFill>
                <a:latin typeface="Calibri"/>
                <a:ea typeface="Calibri"/>
                <a:cs typeface="Calibri"/>
                <a:sym typeface="Calibri"/>
              </a:rPr>
              <a:t>In </a:t>
            </a:r>
            <a:r>
              <a:rPr b="0" i="1" lang="en-US" sz="1600" u="none" cap="none" strike="noStrike">
                <a:solidFill>
                  <a:srgbClr val="002060"/>
                </a:solidFill>
                <a:latin typeface="Calibri"/>
                <a:ea typeface="Calibri"/>
                <a:cs typeface="Calibri"/>
                <a:sym typeface="Calibri"/>
              </a:rPr>
              <a:t>Carpenter</a:t>
            </a:r>
            <a:r>
              <a:rPr b="0" i="0" lang="en-US" sz="1600" u="none" cap="none" strike="noStrike">
                <a:solidFill>
                  <a:srgbClr val="002060"/>
                </a:solidFill>
                <a:latin typeface="Calibri"/>
                <a:ea typeface="Calibri"/>
                <a:cs typeface="Calibri"/>
                <a:sym typeface="Calibri"/>
              </a:rPr>
              <a:t>, police officers arrested four men in a string of armed robberies. One of these men confessed. He gave his cell phone to the FBI and gave the agents the cell phone numbers of many of his accomplices. The FBI then used this information—and the suspect’s call log—to get the cell phone records of many other suspects.  </a:t>
            </a:r>
            <a:endParaRPr/>
          </a:p>
          <a:p>
            <a:pPr indent="0" lvl="0" marL="0" marR="0" rtl="0" algn="l">
              <a:lnSpc>
                <a:spcPct val="100000"/>
              </a:lnSpc>
              <a:spcBef>
                <a:spcPts val="0"/>
              </a:spcBef>
              <a:spcAft>
                <a:spcPts val="0"/>
              </a:spcAft>
              <a:buNone/>
            </a:pPr>
            <a:r>
              <a:t/>
            </a:r>
            <a:endParaRPr b="0" i="0" sz="16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2060"/>
                </a:solidFill>
                <a:latin typeface="Calibri"/>
                <a:ea typeface="Calibri"/>
                <a:cs typeface="Calibri"/>
                <a:sym typeface="Calibri"/>
              </a:rPr>
              <a:t>Importantly, the government didn’t get a warrant. Instead, they requested this data through a national law—the Stored Communications Act. By using this law, the government only had to say that the cell phone records were relevant to a legitimate criminal investigation. This “relevance” standard is lower than the test for getting a warrant—known as “probable cause.” </a:t>
            </a:r>
            <a:endParaRPr/>
          </a:p>
          <a:p>
            <a:pPr indent="0" lvl="0" marL="0" marR="0" rtl="0" algn="l">
              <a:lnSpc>
                <a:spcPct val="100000"/>
              </a:lnSpc>
              <a:spcBef>
                <a:spcPts val="0"/>
              </a:spcBef>
              <a:spcAft>
                <a:spcPts val="0"/>
              </a:spcAft>
              <a:buNone/>
            </a:pPr>
            <a:r>
              <a:t/>
            </a:r>
            <a:endParaRPr b="0" i="0" sz="16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600" u="none" cap="none" strike="noStrike">
                <a:solidFill>
                  <a:srgbClr val="002060"/>
                </a:solidFill>
                <a:latin typeface="Calibri"/>
                <a:ea typeface="Calibri"/>
                <a:cs typeface="Calibri"/>
                <a:sym typeface="Calibri"/>
              </a:rPr>
              <a:t>The police eventually arrested Timothy Carpenter.  And he was convicted and sentenced to 116 years in prison. </a:t>
            </a:r>
            <a:endParaRPr/>
          </a:p>
        </p:txBody>
      </p:sp>
      <p:sp>
        <p:nvSpPr>
          <p:cNvPr id="519" name="Google Shape;519;p60"/>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23" name="Shape 523"/>
        <p:cNvGrpSpPr/>
        <p:nvPr/>
      </p:nvGrpSpPr>
      <p:grpSpPr>
        <a:xfrm>
          <a:off x="0" y="0"/>
          <a:ext cx="0" cy="0"/>
          <a:chOff x="0" y="0"/>
          <a:chExt cx="0" cy="0"/>
        </a:xfrm>
      </p:grpSpPr>
      <p:sp>
        <p:nvSpPr>
          <p:cNvPr id="524" name="Google Shape;524;p61"/>
          <p:cNvSpPr/>
          <p:nvPr/>
        </p:nvSpPr>
        <p:spPr>
          <a:xfrm>
            <a:off x="391885" y="1197450"/>
            <a:ext cx="5606100" cy="274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3000"/>
              <a:buFont typeface="Arial"/>
              <a:buNone/>
            </a:pPr>
            <a:r>
              <a:rPr b="0" i="1" lang="en-US" sz="3000" u="none" cap="none" strike="noStrike">
                <a:solidFill>
                  <a:srgbClr val="252F66"/>
                </a:solidFill>
                <a:latin typeface="Calibri"/>
                <a:ea typeface="Calibri"/>
                <a:cs typeface="Calibri"/>
                <a:sym typeface="Calibri"/>
              </a:rPr>
              <a:t>Carpenter</a:t>
            </a:r>
            <a:r>
              <a:rPr b="0" i="0" lang="en-US" sz="3000" u="none" cap="none" strike="noStrike">
                <a:solidFill>
                  <a:srgbClr val="252F66"/>
                </a:solidFill>
                <a:latin typeface="Calibri"/>
                <a:ea typeface="Calibri"/>
                <a:cs typeface="Calibri"/>
                <a:sym typeface="Calibri"/>
              </a:rPr>
              <a:t> asked the question: </a:t>
            </a:r>
            <a:endParaRPr/>
          </a:p>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rgbClr val="252F66"/>
                </a:solidFill>
                <a:latin typeface="Calibri"/>
                <a:ea typeface="Calibri"/>
                <a:cs typeface="Calibri"/>
                <a:sym typeface="Calibri"/>
              </a:rPr>
              <a:t>Can they do that?</a:t>
            </a:r>
            <a:endParaRPr/>
          </a:p>
          <a:p>
            <a:pPr indent="0" lvl="0" marL="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252F66"/>
                </a:solidFill>
                <a:latin typeface="Calibri"/>
                <a:ea typeface="Calibri"/>
                <a:cs typeface="Calibri"/>
                <a:sym typeface="Calibri"/>
              </a:rPr>
              <a:t>Can the FBI gain access to my cell phone records without a warrant?</a:t>
            </a:r>
            <a:endParaRPr b="0" i="0" sz="2400" u="none" cap="none" strike="noStrike">
              <a:solidFill>
                <a:srgbClr val="252F66"/>
              </a:solidFill>
              <a:latin typeface="Calibri"/>
              <a:ea typeface="Calibri"/>
              <a:cs typeface="Calibri"/>
              <a:sym typeface="Calibri"/>
            </a:endParaRPr>
          </a:p>
        </p:txBody>
      </p:sp>
      <p:sp>
        <p:nvSpPr>
          <p:cNvPr id="525" name="Google Shape;525;p61"/>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26" name="Google Shape;526;p61"/>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27" name="Google Shape;527;p61"/>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28" name="Google Shape;528;p61"/>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29" name="Google Shape;529;p61"/>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33" name="Shape 533"/>
        <p:cNvGrpSpPr/>
        <p:nvPr/>
      </p:nvGrpSpPr>
      <p:grpSpPr>
        <a:xfrm>
          <a:off x="0" y="0"/>
          <a:ext cx="0" cy="0"/>
          <a:chOff x="0" y="0"/>
          <a:chExt cx="0" cy="0"/>
        </a:xfrm>
      </p:grpSpPr>
      <p:sp>
        <p:nvSpPr>
          <p:cNvPr id="534" name="Google Shape;534;p62"/>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35" name="Google Shape;535;p62"/>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36" name="Google Shape;536;p62"/>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37" name="Google Shape;537;p62"/>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38" name="Google Shape;538;p62"/>
          <p:cNvSpPr/>
          <p:nvPr/>
        </p:nvSpPr>
        <p:spPr>
          <a:xfrm>
            <a:off x="409191" y="1199227"/>
            <a:ext cx="6418490" cy="25545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000" u="none" cap="none" strike="noStrike">
                <a:solidFill>
                  <a:srgbClr val="002060"/>
                </a:solidFill>
                <a:latin typeface="Calibri"/>
                <a:ea typeface="Calibri"/>
                <a:cs typeface="Calibri"/>
                <a:sym typeface="Calibri"/>
              </a:rPr>
              <a:t>In a 5-4 decision—authored by Chief Justice John Roberts—the Supreme Court ruled that the practice of acquiring cell phone location information from wireless service providers is a Fourth Amendment search because it violates a person’s </a:t>
            </a:r>
            <a:r>
              <a:rPr b="1" i="0" lang="en-US" sz="2000" u="none" cap="none" strike="noStrike">
                <a:solidFill>
                  <a:srgbClr val="002060"/>
                </a:solidFill>
                <a:latin typeface="Calibri"/>
                <a:ea typeface="Calibri"/>
                <a:cs typeface="Calibri"/>
                <a:sym typeface="Calibri"/>
              </a:rPr>
              <a:t>“legitimate expectation of privacy in the record of his physical movements.”  </a:t>
            </a:r>
            <a:r>
              <a:rPr b="0" i="0" lang="en-US" sz="2000" u="none" cap="none" strike="noStrike">
                <a:solidFill>
                  <a:srgbClr val="002060"/>
                </a:solidFill>
                <a:latin typeface="Calibri"/>
                <a:ea typeface="Calibri"/>
                <a:cs typeface="Calibri"/>
                <a:sym typeface="Calibri"/>
              </a:rPr>
              <a:t>The Court also ruled that accessing those records without a warrant violates the Fourth Amendment.</a:t>
            </a:r>
            <a:endParaRPr/>
          </a:p>
        </p:txBody>
      </p:sp>
      <p:sp>
        <p:nvSpPr>
          <p:cNvPr id="539" name="Google Shape;539;p62"/>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43" name="Shape 543"/>
        <p:cNvGrpSpPr/>
        <p:nvPr/>
      </p:nvGrpSpPr>
      <p:grpSpPr>
        <a:xfrm>
          <a:off x="0" y="0"/>
          <a:ext cx="0" cy="0"/>
          <a:chOff x="0" y="0"/>
          <a:chExt cx="0" cy="0"/>
        </a:xfrm>
      </p:grpSpPr>
      <p:pic>
        <p:nvPicPr>
          <p:cNvPr id="544" name="Google Shape;544;p63"/>
          <p:cNvPicPr preferRelativeResize="0"/>
          <p:nvPr/>
        </p:nvPicPr>
        <p:blipFill rotWithShape="1">
          <a:blip r:embed="rId3">
            <a:alphaModFix/>
          </a:blip>
          <a:srcRect b="0" l="0" r="0" t="0"/>
          <a:stretch/>
        </p:blipFill>
        <p:spPr>
          <a:xfrm>
            <a:off x="220132" y="1144502"/>
            <a:ext cx="2960211" cy="3763167"/>
          </a:xfrm>
          <a:prstGeom prst="rect">
            <a:avLst/>
          </a:prstGeom>
          <a:noFill/>
          <a:ln>
            <a:noFill/>
          </a:ln>
          <a:effectLst>
            <a:outerShdw blurRad="292100" rotWithShape="0" algn="tl" dir="2700000" dist="139700">
              <a:srgbClr val="333333">
                <a:alpha val="64705"/>
              </a:srgbClr>
            </a:outerShdw>
          </a:effectLst>
        </p:spPr>
      </p:pic>
      <p:sp>
        <p:nvSpPr>
          <p:cNvPr id="545" name="Google Shape;545;p63"/>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46" name="Google Shape;546;p63"/>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547" name="Google Shape;547;p63"/>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548" name="Google Shape;548;p63"/>
          <p:cNvSpPr/>
          <p:nvPr/>
        </p:nvSpPr>
        <p:spPr>
          <a:xfrm>
            <a:off x="3458377" y="1328234"/>
            <a:ext cx="3467100" cy="313932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2060"/>
                </a:solidFill>
                <a:latin typeface="Calibri"/>
                <a:ea typeface="Calibri"/>
                <a:cs typeface="Calibri"/>
                <a:sym typeface="Calibri"/>
              </a:rPr>
              <a:t>Dissenting: </a:t>
            </a:r>
            <a:endParaRPr/>
          </a:p>
          <a:p>
            <a:pPr indent="0" lvl="0" marL="0" marR="0" rtl="0" algn="l">
              <a:lnSpc>
                <a:spcPct val="100000"/>
              </a:lnSpc>
              <a:spcBef>
                <a:spcPts val="0"/>
              </a:spcBef>
              <a:spcAft>
                <a:spcPts val="0"/>
              </a:spcAft>
              <a:buNone/>
            </a:pPr>
            <a:r>
              <a:t/>
            </a:r>
            <a:endParaRPr b="0" i="0" sz="1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2060"/>
                </a:solidFill>
                <a:latin typeface="Calibri"/>
                <a:ea typeface="Calibri"/>
                <a:cs typeface="Calibri"/>
                <a:sym typeface="Calibri"/>
              </a:rPr>
              <a:t>Justice Kennedy argued that cell-site records are no different from the many other kinds of business records the government has a lawful right to obtain without a warrant because he believed users had in fact voluntarily given away their records to third-party businesses. </a:t>
            </a:r>
            <a:endParaRPr b="0" i="0" sz="1800" u="none" cap="none" strike="noStrike">
              <a:solidFill>
                <a:srgbClr val="002060"/>
              </a:solidFill>
              <a:latin typeface="Calibri"/>
              <a:ea typeface="Calibri"/>
              <a:cs typeface="Calibri"/>
              <a:sym typeface="Calibri"/>
            </a:endParaRPr>
          </a:p>
        </p:txBody>
      </p:sp>
      <p:sp>
        <p:nvSpPr>
          <p:cNvPr id="549" name="Google Shape;549;p63"/>
          <p:cNvSpPr/>
          <p:nvPr/>
        </p:nvSpPr>
        <p:spPr>
          <a:xfrm>
            <a:off x="104134" y="4293620"/>
            <a:ext cx="2766066"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a:t>
            </a:r>
            <a:r>
              <a:rPr b="1" i="0" lang="en-US" sz="1350" u="none" cap="none" strike="noStrike">
                <a:solidFill>
                  <a:srgbClr val="FFFFFF"/>
                </a:solidFill>
                <a:latin typeface="Quattrocento Sans"/>
                <a:ea typeface="Quattrocento Sans"/>
                <a:cs typeface="Quattrocento Sans"/>
                <a:sym typeface="Quattrocento Sans"/>
              </a:rPr>
              <a:t>ANTHONY KENNEDY</a:t>
            </a:r>
            <a:endParaRPr b="1" i="0" sz="1350" u="none" cap="none" strike="noStrike">
              <a:solidFill>
                <a:srgbClr val="FFFFFF"/>
              </a:solidFill>
              <a:latin typeface="Quattrocento Sans"/>
              <a:ea typeface="Quattrocento Sans"/>
              <a:cs typeface="Quattrocento Sans"/>
              <a:sym typeface="Quattrocento Sans"/>
            </a:endParaRPr>
          </a:p>
        </p:txBody>
      </p:sp>
      <p:sp>
        <p:nvSpPr>
          <p:cNvPr id="550" name="Google Shape;550;p63"/>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51" name="Google Shape;551;p63"/>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60" name="Shape 160"/>
        <p:cNvGrpSpPr/>
        <p:nvPr/>
      </p:nvGrpSpPr>
      <p:grpSpPr>
        <a:xfrm>
          <a:off x="0" y="0"/>
          <a:ext cx="0" cy="0"/>
          <a:chOff x="0" y="0"/>
          <a:chExt cx="0" cy="0"/>
        </a:xfrm>
      </p:grpSpPr>
      <p:sp>
        <p:nvSpPr>
          <p:cNvPr id="161" name="Google Shape;161;p28"/>
          <p:cNvSpPr/>
          <p:nvPr/>
        </p:nvSpPr>
        <p:spPr>
          <a:xfrm>
            <a:off x="251592" y="1360125"/>
            <a:ext cx="6487875" cy="3303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252F66"/>
                </a:solidFill>
                <a:latin typeface="Calibri"/>
                <a:ea typeface="Calibri"/>
                <a:cs typeface="Calibri"/>
                <a:sym typeface="Calibri"/>
              </a:rPr>
              <a:t>The right of the people to be secure </a:t>
            </a:r>
            <a:endParaRPr b="0" i="0" sz="2500" u="none" cap="none" strike="noStrike">
              <a:solidFill>
                <a:srgbClr val="252F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500"/>
              <a:buFont typeface="Arial"/>
              <a:buNone/>
            </a:pPr>
            <a:r>
              <a:rPr b="0" i="0" lang="en-US" sz="2500" u="none" cap="none" strike="noStrike">
                <a:solidFill>
                  <a:srgbClr val="252F66"/>
                </a:solidFill>
                <a:latin typeface="Calibri"/>
                <a:ea typeface="Calibri"/>
                <a:cs typeface="Calibri"/>
                <a:sym typeface="Calibri"/>
              </a:rPr>
              <a:t>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b="0" i="0" sz="1100" u="none" cap="none" strike="noStrike">
              <a:solidFill>
                <a:srgbClr val="000000"/>
              </a:solidFill>
              <a:latin typeface="Arial"/>
              <a:ea typeface="Arial"/>
              <a:cs typeface="Arial"/>
              <a:sym typeface="Arial"/>
            </a:endParaRPr>
          </a:p>
        </p:txBody>
      </p:sp>
      <p:sp>
        <p:nvSpPr>
          <p:cNvPr id="162" name="Google Shape;162;p28"/>
          <p:cNvSpPr/>
          <p:nvPr/>
        </p:nvSpPr>
        <p:spPr>
          <a:xfrm>
            <a:off x="1199929" y="563119"/>
            <a:ext cx="4591200"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Fourth Amendment </a:t>
            </a:r>
            <a:endParaRPr b="0" i="0" sz="2400" u="none" cap="none" strike="noStrike">
              <a:solidFill>
                <a:srgbClr val="000000"/>
              </a:solidFill>
              <a:latin typeface="Quattrocento Sans"/>
              <a:ea typeface="Quattrocento Sans"/>
              <a:cs typeface="Quattrocento Sans"/>
              <a:sym typeface="Quattrocento Sans"/>
            </a:endParaRPr>
          </a:p>
        </p:txBody>
      </p:sp>
      <p:sp>
        <p:nvSpPr>
          <p:cNvPr id="163" name="Google Shape;163;p28"/>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64" name="Google Shape;164;p28"/>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65" name="Google Shape;165;p28"/>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166" name="Google Shape;166;p28"/>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55" name="Shape 555"/>
        <p:cNvGrpSpPr/>
        <p:nvPr/>
      </p:nvGrpSpPr>
      <p:grpSpPr>
        <a:xfrm>
          <a:off x="0" y="0"/>
          <a:ext cx="0" cy="0"/>
          <a:chOff x="0" y="0"/>
          <a:chExt cx="0" cy="0"/>
        </a:xfrm>
      </p:grpSpPr>
      <p:pic>
        <p:nvPicPr>
          <p:cNvPr id="556" name="Google Shape;556;p64"/>
          <p:cNvPicPr preferRelativeResize="0"/>
          <p:nvPr/>
        </p:nvPicPr>
        <p:blipFill rotWithShape="1">
          <a:blip r:embed="rId3">
            <a:alphaModFix/>
          </a:blip>
          <a:srcRect b="0" l="0" r="0" t="0"/>
          <a:stretch/>
        </p:blipFill>
        <p:spPr>
          <a:xfrm>
            <a:off x="383649" y="1137731"/>
            <a:ext cx="2740608" cy="3768336"/>
          </a:xfrm>
          <a:prstGeom prst="rect">
            <a:avLst/>
          </a:prstGeom>
          <a:noFill/>
          <a:ln>
            <a:noFill/>
          </a:ln>
          <a:effectLst>
            <a:outerShdw blurRad="292100" rotWithShape="0" algn="tl" dir="2700000" dist="139700">
              <a:srgbClr val="333333">
                <a:alpha val="64705"/>
              </a:srgbClr>
            </a:outerShdw>
          </a:effectLst>
        </p:spPr>
      </p:pic>
      <p:sp>
        <p:nvSpPr>
          <p:cNvPr id="557" name="Google Shape;557;p64"/>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58" name="Google Shape;558;p64"/>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559" name="Google Shape;559;p64"/>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560" name="Google Shape;560;p64"/>
          <p:cNvSpPr/>
          <p:nvPr/>
        </p:nvSpPr>
        <p:spPr>
          <a:xfrm>
            <a:off x="3389463" y="1382418"/>
            <a:ext cx="3467100" cy="258532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2060"/>
                </a:solidFill>
                <a:latin typeface="Calibri"/>
                <a:ea typeface="Calibri"/>
                <a:cs typeface="Calibri"/>
                <a:sym typeface="Calibri"/>
              </a:rPr>
              <a:t>Dissenting: </a:t>
            </a:r>
            <a:endParaRPr/>
          </a:p>
          <a:p>
            <a:pPr indent="0" lvl="0" marL="0" marR="0" rtl="0" algn="l">
              <a:lnSpc>
                <a:spcPct val="100000"/>
              </a:lnSpc>
              <a:spcBef>
                <a:spcPts val="0"/>
              </a:spcBef>
              <a:spcAft>
                <a:spcPts val="0"/>
              </a:spcAft>
              <a:buNone/>
            </a:pPr>
            <a:r>
              <a:t/>
            </a:r>
            <a:endParaRPr b="0" i="0" sz="1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2060"/>
                </a:solidFill>
                <a:latin typeface="Calibri"/>
                <a:ea typeface="Calibri"/>
                <a:cs typeface="Calibri"/>
                <a:sym typeface="Calibri"/>
              </a:rPr>
              <a:t>Justice Thomas also stressed a property-based approach to Fourth Amendment questions. In Justice Thomas's view, the case should not turn on whether a search occurred, but whose property was searched.  </a:t>
            </a:r>
            <a:endParaRPr b="0" i="0" sz="1800" u="none" cap="none" strike="noStrike">
              <a:solidFill>
                <a:srgbClr val="002060"/>
              </a:solidFill>
              <a:latin typeface="Calibri"/>
              <a:ea typeface="Calibri"/>
              <a:cs typeface="Calibri"/>
              <a:sym typeface="Calibri"/>
            </a:endParaRPr>
          </a:p>
        </p:txBody>
      </p:sp>
      <p:sp>
        <p:nvSpPr>
          <p:cNvPr id="561" name="Google Shape;561;p64"/>
          <p:cNvSpPr/>
          <p:nvPr/>
        </p:nvSpPr>
        <p:spPr>
          <a:xfrm>
            <a:off x="104134" y="4293620"/>
            <a:ext cx="2740608"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a:t>
            </a:r>
            <a:r>
              <a:rPr b="1" i="0" lang="en-US" sz="1350" u="none" cap="none" strike="noStrike">
                <a:solidFill>
                  <a:srgbClr val="FFFFFF"/>
                </a:solidFill>
                <a:latin typeface="Quattrocento Sans"/>
                <a:ea typeface="Quattrocento Sans"/>
                <a:cs typeface="Quattrocento Sans"/>
                <a:sym typeface="Quattrocento Sans"/>
              </a:rPr>
              <a:t>CLARENCE THOMAS</a:t>
            </a:r>
            <a:endParaRPr b="1" i="0" sz="1350" u="none" cap="none" strike="noStrike">
              <a:solidFill>
                <a:srgbClr val="FFFFFF"/>
              </a:solidFill>
              <a:latin typeface="Quattrocento Sans"/>
              <a:ea typeface="Quattrocento Sans"/>
              <a:cs typeface="Quattrocento Sans"/>
              <a:sym typeface="Quattrocento Sans"/>
            </a:endParaRPr>
          </a:p>
        </p:txBody>
      </p:sp>
      <p:sp>
        <p:nvSpPr>
          <p:cNvPr id="562" name="Google Shape;562;p64"/>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63" name="Google Shape;563;p64"/>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67" name="Shape 567"/>
        <p:cNvGrpSpPr/>
        <p:nvPr/>
      </p:nvGrpSpPr>
      <p:grpSpPr>
        <a:xfrm>
          <a:off x="0" y="0"/>
          <a:ext cx="0" cy="0"/>
          <a:chOff x="0" y="0"/>
          <a:chExt cx="0" cy="0"/>
        </a:xfrm>
      </p:grpSpPr>
      <p:sp>
        <p:nvSpPr>
          <p:cNvPr id="568" name="Google Shape;568;p65"/>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69" name="Google Shape;569;p65"/>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70" name="Google Shape;570;p65"/>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71" name="Google Shape;571;p65"/>
          <p:cNvSpPr/>
          <p:nvPr/>
        </p:nvSpPr>
        <p:spPr>
          <a:xfrm>
            <a:off x="3529838" y="1632511"/>
            <a:ext cx="3467100" cy="20313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2060"/>
                </a:solidFill>
                <a:latin typeface="Calibri"/>
                <a:ea typeface="Calibri"/>
                <a:cs typeface="Calibri"/>
                <a:sym typeface="Calibri"/>
              </a:rPr>
              <a:t>Dissenting: </a:t>
            </a:r>
            <a:endParaRPr/>
          </a:p>
          <a:p>
            <a:pPr indent="0" lvl="0" marL="0" marR="0" rtl="0" algn="l">
              <a:lnSpc>
                <a:spcPct val="100000"/>
              </a:lnSpc>
              <a:spcBef>
                <a:spcPts val="0"/>
              </a:spcBef>
              <a:spcAft>
                <a:spcPts val="0"/>
              </a:spcAft>
              <a:buNone/>
            </a:pPr>
            <a:r>
              <a:t/>
            </a:r>
            <a:endParaRPr b="0" i="0" sz="1800" u="none" cap="none" strike="noStrike">
              <a:solidFill>
                <a:srgbClr val="00206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800" u="none" cap="none" strike="noStrike">
                <a:solidFill>
                  <a:srgbClr val="002060"/>
                </a:solidFill>
                <a:latin typeface="Calibri"/>
                <a:ea typeface="Calibri"/>
                <a:cs typeface="Calibri"/>
                <a:sym typeface="Calibri"/>
              </a:rPr>
              <a:t>Justice Alito distinguished between an actual search and an order “merely requiring a party to look through its own records and produce specified documents.” </a:t>
            </a:r>
            <a:endParaRPr b="0" i="0" sz="1800" u="none" cap="none" strike="noStrike">
              <a:solidFill>
                <a:srgbClr val="002060"/>
              </a:solidFill>
              <a:latin typeface="Calibri"/>
              <a:ea typeface="Calibri"/>
              <a:cs typeface="Calibri"/>
              <a:sym typeface="Calibri"/>
            </a:endParaRPr>
          </a:p>
        </p:txBody>
      </p:sp>
      <p:pic>
        <p:nvPicPr>
          <p:cNvPr descr="Samuel Alito official photo.jpg" id="572" name="Google Shape;572;p65"/>
          <p:cNvPicPr preferRelativeResize="0"/>
          <p:nvPr/>
        </p:nvPicPr>
        <p:blipFill rotWithShape="1">
          <a:blip r:embed="rId5">
            <a:alphaModFix/>
          </a:blip>
          <a:srcRect b="0" l="0" r="0" t="0"/>
          <a:stretch/>
        </p:blipFill>
        <p:spPr>
          <a:xfrm>
            <a:off x="259526" y="1288449"/>
            <a:ext cx="2870902" cy="3588627"/>
          </a:xfrm>
          <a:prstGeom prst="rect">
            <a:avLst/>
          </a:prstGeom>
          <a:noFill/>
          <a:ln>
            <a:noFill/>
          </a:ln>
          <a:effectLst>
            <a:outerShdw blurRad="292100" rotWithShape="0" algn="tl" dir="2700000" dist="139700">
              <a:srgbClr val="333333">
                <a:alpha val="64705"/>
              </a:srgbClr>
            </a:outerShdw>
          </a:effectLst>
        </p:spPr>
      </p:pic>
      <p:sp>
        <p:nvSpPr>
          <p:cNvPr id="573" name="Google Shape;573;p65"/>
          <p:cNvSpPr/>
          <p:nvPr/>
        </p:nvSpPr>
        <p:spPr>
          <a:xfrm>
            <a:off x="104134" y="4293620"/>
            <a:ext cx="2553341"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350"/>
              <a:buFont typeface="Arial"/>
              <a:buNone/>
            </a:pPr>
            <a:r>
              <a:rPr b="1" i="0" lang="en-US" sz="1350" u="none" cap="none" strike="noStrike">
                <a:solidFill>
                  <a:srgbClr val="FFFFFF"/>
                </a:solidFill>
                <a:latin typeface="Quattrocento Sans"/>
                <a:ea typeface="Quattrocento Sans"/>
                <a:cs typeface="Quattrocento Sans"/>
                <a:sym typeface="Quattrocento Sans"/>
              </a:rPr>
              <a:t>JUSTICE SAMUEL ALITO</a:t>
            </a:r>
            <a:endParaRPr/>
          </a:p>
        </p:txBody>
      </p:sp>
      <p:sp>
        <p:nvSpPr>
          <p:cNvPr id="574" name="Google Shape;574;p65"/>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75" name="Google Shape;575;p65"/>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79" name="Shape 579"/>
        <p:cNvGrpSpPr/>
        <p:nvPr/>
      </p:nvGrpSpPr>
      <p:grpSpPr>
        <a:xfrm>
          <a:off x="0" y="0"/>
          <a:ext cx="0" cy="0"/>
          <a:chOff x="0" y="0"/>
          <a:chExt cx="0" cy="0"/>
        </a:xfrm>
      </p:grpSpPr>
      <p:pic>
        <p:nvPicPr>
          <p:cNvPr id="580" name="Google Shape;580;p66"/>
          <p:cNvPicPr preferRelativeResize="0"/>
          <p:nvPr/>
        </p:nvPicPr>
        <p:blipFill rotWithShape="1">
          <a:blip r:embed="rId3">
            <a:alphaModFix/>
          </a:blip>
          <a:srcRect b="0" l="0" r="0" t="0"/>
          <a:stretch/>
        </p:blipFill>
        <p:spPr>
          <a:xfrm>
            <a:off x="320102" y="1184900"/>
            <a:ext cx="2860242" cy="3575302"/>
          </a:xfrm>
          <a:prstGeom prst="rect">
            <a:avLst/>
          </a:prstGeom>
          <a:noFill/>
          <a:ln>
            <a:noFill/>
          </a:ln>
          <a:effectLst>
            <a:outerShdw blurRad="292100" rotWithShape="0" algn="tl" dir="2700000" dist="139700">
              <a:srgbClr val="333333">
                <a:alpha val="64705"/>
              </a:srgbClr>
            </a:outerShdw>
          </a:effectLst>
        </p:spPr>
      </p:pic>
      <p:sp>
        <p:nvSpPr>
          <p:cNvPr id="581" name="Google Shape;581;p66"/>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82" name="Google Shape;582;p66"/>
          <p:cNvPicPr preferRelativeResize="0"/>
          <p:nvPr/>
        </p:nvPicPr>
        <p:blipFill rotWithShape="1">
          <a:blip r:embed="rId4">
            <a:alphaModFix/>
          </a:blip>
          <a:srcRect b="0" l="0" r="0" t="0"/>
          <a:stretch/>
        </p:blipFill>
        <p:spPr>
          <a:xfrm>
            <a:off x="7233264" y="3781568"/>
            <a:ext cx="1789294" cy="978634"/>
          </a:xfrm>
          <a:prstGeom prst="rect">
            <a:avLst/>
          </a:prstGeom>
          <a:noFill/>
          <a:ln>
            <a:noFill/>
          </a:ln>
        </p:spPr>
      </p:pic>
      <p:pic>
        <p:nvPicPr>
          <p:cNvPr id="583" name="Google Shape;583;p66"/>
          <p:cNvPicPr preferRelativeResize="0"/>
          <p:nvPr/>
        </p:nvPicPr>
        <p:blipFill rotWithShape="1">
          <a:blip r:embed="rId5">
            <a:alphaModFix/>
          </a:blip>
          <a:srcRect b="0" l="0" r="0" t="0"/>
          <a:stretch/>
        </p:blipFill>
        <p:spPr>
          <a:xfrm>
            <a:off x="7225322" y="661774"/>
            <a:ext cx="1793916" cy="1793916"/>
          </a:xfrm>
          <a:prstGeom prst="rect">
            <a:avLst/>
          </a:prstGeom>
          <a:noFill/>
          <a:ln>
            <a:noFill/>
          </a:ln>
        </p:spPr>
      </p:pic>
      <p:sp>
        <p:nvSpPr>
          <p:cNvPr id="584" name="Google Shape;584;p66"/>
          <p:cNvSpPr/>
          <p:nvPr/>
        </p:nvSpPr>
        <p:spPr>
          <a:xfrm>
            <a:off x="3529838" y="1694587"/>
            <a:ext cx="3467100" cy="17543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002060"/>
                </a:solidFill>
                <a:latin typeface="Calibri"/>
                <a:ea typeface="Calibri"/>
                <a:cs typeface="Calibri"/>
                <a:sym typeface="Calibri"/>
              </a:rPr>
              <a:t>Dissenting: </a:t>
            </a:r>
            <a:endParaRPr/>
          </a:p>
          <a:p>
            <a:pPr indent="0" lvl="0" marL="0" marR="0" rtl="0" algn="l">
              <a:lnSpc>
                <a:spcPct val="100000"/>
              </a:lnSpc>
              <a:spcBef>
                <a:spcPts val="0"/>
              </a:spcBef>
              <a:spcAft>
                <a:spcPts val="0"/>
              </a:spcAft>
              <a:buNone/>
            </a:pPr>
            <a:r>
              <a:rPr b="0" i="0" lang="en-US" sz="1800" u="none" cap="none" strike="noStrike">
                <a:solidFill>
                  <a:srgbClr val="002060"/>
                </a:solidFill>
                <a:latin typeface="Calibri"/>
                <a:ea typeface="Calibri"/>
                <a:cs typeface="Calibri"/>
                <a:sym typeface="Calibri"/>
              </a:rPr>
              <a:t>Justice Gorsuch offered a thoughtful dissent—probing the limits of each of the proposed approaches while offering some tentative thoughts of his own.</a:t>
            </a:r>
            <a:endParaRPr b="0" i="0" sz="1800" u="none" cap="none" strike="noStrike">
              <a:solidFill>
                <a:srgbClr val="002060"/>
              </a:solidFill>
              <a:latin typeface="Calibri"/>
              <a:ea typeface="Calibri"/>
              <a:cs typeface="Calibri"/>
              <a:sym typeface="Calibri"/>
            </a:endParaRPr>
          </a:p>
        </p:txBody>
      </p:sp>
      <p:sp>
        <p:nvSpPr>
          <p:cNvPr id="585" name="Google Shape;585;p66"/>
          <p:cNvSpPr/>
          <p:nvPr/>
        </p:nvSpPr>
        <p:spPr>
          <a:xfrm>
            <a:off x="104134" y="4293620"/>
            <a:ext cx="2553341" cy="34787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1350" u="none" cap="none" strike="noStrike">
                <a:solidFill>
                  <a:srgbClr val="FFFFFF"/>
                </a:solidFill>
                <a:latin typeface="Quattrocento Sans"/>
                <a:ea typeface="Quattrocento Sans"/>
                <a:cs typeface="Quattrocento Sans"/>
                <a:sym typeface="Quattrocento Sans"/>
              </a:rPr>
              <a:t>JUSTICE </a:t>
            </a:r>
            <a:r>
              <a:rPr b="1" i="0" lang="en-US" sz="1350" u="none" cap="none" strike="noStrike">
                <a:solidFill>
                  <a:srgbClr val="FFFFFF"/>
                </a:solidFill>
                <a:latin typeface="Quattrocento Sans"/>
                <a:ea typeface="Quattrocento Sans"/>
                <a:cs typeface="Quattrocento Sans"/>
                <a:sym typeface="Quattrocento Sans"/>
              </a:rPr>
              <a:t>NEIL GORSUCH</a:t>
            </a:r>
            <a:endParaRPr b="1" i="0" sz="1350" u="none" cap="none" strike="noStrike">
              <a:solidFill>
                <a:srgbClr val="FFFFFF"/>
              </a:solidFill>
              <a:latin typeface="Quattrocento Sans"/>
              <a:ea typeface="Quattrocento Sans"/>
              <a:cs typeface="Quattrocento Sans"/>
              <a:sym typeface="Quattrocento Sans"/>
            </a:endParaRPr>
          </a:p>
        </p:txBody>
      </p:sp>
      <p:sp>
        <p:nvSpPr>
          <p:cNvPr id="586" name="Google Shape;586;p66"/>
          <p:cNvSpPr txBox="1"/>
          <p:nvPr/>
        </p:nvSpPr>
        <p:spPr>
          <a:xfrm>
            <a:off x="391885" y="235831"/>
            <a:ext cx="6141707" cy="632222"/>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700"/>
              <a:buFont typeface="Arial"/>
              <a:buNone/>
            </a:pPr>
            <a:r>
              <a:rPr b="1" i="1" lang="en-US" sz="2700" u="none" cap="none" strike="noStrike">
                <a:solidFill>
                  <a:srgbClr val="FFFFFF"/>
                </a:solidFill>
                <a:latin typeface="Quattrocento Sans"/>
                <a:ea typeface="Quattrocento Sans"/>
                <a:cs typeface="Quattrocento Sans"/>
                <a:sym typeface="Quattrocento Sans"/>
              </a:rPr>
              <a:t>Carpenter v. United States </a:t>
            </a:r>
            <a:r>
              <a:rPr b="1" i="0" lang="en-US" sz="2700" u="none" cap="none" strike="noStrike">
                <a:solidFill>
                  <a:srgbClr val="FFFFFF"/>
                </a:solidFill>
                <a:latin typeface="Quattrocento Sans"/>
                <a:ea typeface="Quattrocento Sans"/>
                <a:cs typeface="Quattrocento Sans"/>
                <a:sym typeface="Quattrocento Sans"/>
              </a:rPr>
              <a:t>(2018)</a:t>
            </a:r>
            <a:endParaRPr b="0" i="0" sz="3300" u="none" cap="none" strike="noStrike">
              <a:solidFill>
                <a:srgbClr val="FFFFFF"/>
              </a:solidFill>
              <a:latin typeface="Quattrocento Sans"/>
              <a:ea typeface="Quattrocento Sans"/>
              <a:cs typeface="Quattrocento Sans"/>
              <a:sym typeface="Quattrocento Sans"/>
            </a:endParaRPr>
          </a:p>
        </p:txBody>
      </p:sp>
      <p:sp>
        <p:nvSpPr>
          <p:cNvPr id="587" name="Google Shape;587;p66"/>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591" name="Shape 591"/>
        <p:cNvGrpSpPr/>
        <p:nvPr/>
      </p:nvGrpSpPr>
      <p:grpSpPr>
        <a:xfrm>
          <a:off x="0" y="0"/>
          <a:ext cx="0" cy="0"/>
          <a:chOff x="0" y="0"/>
          <a:chExt cx="0" cy="0"/>
        </a:xfrm>
      </p:grpSpPr>
      <p:sp>
        <p:nvSpPr>
          <p:cNvPr id="592" name="Google Shape;592;p67"/>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pic>
        <p:nvPicPr>
          <p:cNvPr id="593" name="Google Shape;593;p67"/>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pic>
        <p:nvPicPr>
          <p:cNvPr id="594" name="Google Shape;594;p67"/>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595" name="Google Shape;595;p67"/>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596" name="Google Shape;596;p67"/>
          <p:cNvSpPr/>
          <p:nvPr/>
        </p:nvSpPr>
        <p:spPr>
          <a:xfrm>
            <a:off x="572928" y="1911425"/>
            <a:ext cx="5829000" cy="21837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400"/>
              <a:buFont typeface="Arial"/>
              <a:buNone/>
            </a:pPr>
            <a:r>
              <a:rPr b="0" i="0" lang="en-US" sz="3200" u="none" cap="none" strike="noStrike">
                <a:solidFill>
                  <a:srgbClr val="252F66"/>
                </a:solidFill>
                <a:latin typeface="Calibri"/>
                <a:ea typeface="Calibri"/>
                <a:cs typeface="Calibri"/>
                <a:sym typeface="Calibri"/>
              </a:rPr>
              <a:t>Before the government can search your home or seize your property, it needs a good reason.</a:t>
            </a:r>
            <a:endParaRPr b="0" i="0" sz="3200" u="none" cap="none" strike="noStrike">
              <a:solidFill>
                <a:srgbClr val="000000"/>
              </a:solidFill>
              <a:latin typeface="Arial"/>
              <a:ea typeface="Arial"/>
              <a:cs typeface="Arial"/>
              <a:sym typeface="Arial"/>
            </a:endParaRPr>
          </a:p>
        </p:txBody>
      </p:sp>
      <p:sp>
        <p:nvSpPr>
          <p:cNvPr id="597" name="Google Shape;597;p67"/>
          <p:cNvSpPr/>
          <p:nvPr/>
        </p:nvSpPr>
        <p:spPr>
          <a:xfrm>
            <a:off x="2033905" y="930031"/>
            <a:ext cx="2712325" cy="81464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3200" u="none" cap="none" strike="noStrike">
                <a:solidFill>
                  <a:srgbClr val="FFFFFF"/>
                </a:solidFill>
                <a:latin typeface="Quattrocento Sans"/>
                <a:ea typeface="Quattrocento Sans"/>
                <a:cs typeface="Quattrocento Sans"/>
                <a:sym typeface="Quattrocento Sans"/>
              </a:rPr>
              <a:t>Big Idea</a:t>
            </a:r>
            <a:endParaRPr b="0" i="0" sz="3200" u="none" cap="none" strike="noStrike">
              <a:solidFill>
                <a:srgbClr val="000000"/>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70" name="Shape 170"/>
        <p:cNvGrpSpPr/>
        <p:nvPr/>
      </p:nvGrpSpPr>
      <p:grpSpPr>
        <a:xfrm>
          <a:off x="0" y="0"/>
          <a:ext cx="0" cy="0"/>
          <a:chOff x="0" y="0"/>
          <a:chExt cx="0" cy="0"/>
        </a:xfrm>
      </p:grpSpPr>
      <p:sp>
        <p:nvSpPr>
          <p:cNvPr id="171" name="Google Shape;171;p29"/>
          <p:cNvSpPr/>
          <p:nvPr/>
        </p:nvSpPr>
        <p:spPr>
          <a:xfrm>
            <a:off x="322001" y="257098"/>
            <a:ext cx="6364549" cy="5466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Breaking Down the Fourth Amendment </a:t>
            </a:r>
            <a:endParaRPr b="0" i="0" sz="900" u="none" cap="none" strike="noStrike">
              <a:solidFill>
                <a:srgbClr val="000000"/>
              </a:solidFill>
              <a:latin typeface="Quattrocento Sans"/>
              <a:ea typeface="Quattrocento Sans"/>
              <a:cs typeface="Quattrocento Sans"/>
              <a:sym typeface="Quattrocento Sans"/>
            </a:endParaRPr>
          </a:p>
        </p:txBody>
      </p:sp>
      <p:sp>
        <p:nvSpPr>
          <p:cNvPr id="172" name="Google Shape;172;p29"/>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3" name="Google Shape;173;p29"/>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74" name="Google Shape;174;p29"/>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29"/>
          <p:cNvSpPr/>
          <p:nvPr/>
        </p:nvSpPr>
        <p:spPr>
          <a:xfrm>
            <a:off x="322001" y="974550"/>
            <a:ext cx="6493509" cy="341632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Which things are protected: </a:t>
            </a:r>
            <a:br>
              <a:rPr b="0" i="0" lang="en-US" sz="2400" u="none" cap="none" strike="noStrike">
                <a:solidFill>
                  <a:srgbClr val="002060"/>
                </a:solidFill>
                <a:latin typeface="Calibri"/>
                <a:ea typeface="Calibri"/>
                <a:cs typeface="Calibri"/>
                <a:sym typeface="Calibri"/>
              </a:rPr>
            </a:br>
            <a:r>
              <a:rPr b="1" i="0" lang="en-US" sz="2400" u="none" cap="none" strike="noStrike">
                <a:solidFill>
                  <a:srgbClr val="002060"/>
                </a:solidFill>
                <a:latin typeface="Calibri"/>
                <a:ea typeface="Calibri"/>
                <a:cs typeface="Calibri"/>
                <a:sym typeface="Calibri"/>
              </a:rPr>
              <a:t>Persons, houses, papers, and effects.</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What are “effects”?  </a:t>
            </a:r>
            <a:br>
              <a:rPr b="0" i="0" lang="en-US" sz="2400" u="none" cap="none" strike="noStrike">
                <a:solidFill>
                  <a:srgbClr val="002060"/>
                </a:solidFill>
                <a:latin typeface="Calibri"/>
                <a:ea typeface="Calibri"/>
                <a:cs typeface="Calibri"/>
                <a:sym typeface="Calibri"/>
              </a:rPr>
            </a:br>
            <a:r>
              <a:rPr b="1" i="0" lang="en-US" sz="2400" u="none" cap="none" strike="noStrike">
                <a:solidFill>
                  <a:srgbClr val="002060"/>
                </a:solidFill>
                <a:latin typeface="Calibri"/>
                <a:ea typeface="Calibri"/>
                <a:cs typeface="Calibri"/>
                <a:sym typeface="Calibri"/>
              </a:rPr>
              <a:t>They’re our stuff.</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Against what: </a:t>
            </a:r>
            <a:br>
              <a:rPr b="0" i="0" lang="en-US" sz="2400" u="none" cap="none" strike="noStrike">
                <a:solidFill>
                  <a:srgbClr val="002060"/>
                </a:solidFill>
                <a:latin typeface="Calibri"/>
                <a:ea typeface="Calibri"/>
                <a:cs typeface="Calibri"/>
                <a:sym typeface="Calibri"/>
              </a:rPr>
            </a:br>
            <a:r>
              <a:rPr b="1" i="0" lang="en-US" sz="2400" u="none" cap="none" strike="noStrike">
                <a:solidFill>
                  <a:srgbClr val="002060"/>
                </a:solidFill>
                <a:latin typeface="Calibri"/>
                <a:ea typeface="Calibri"/>
                <a:cs typeface="Calibri"/>
                <a:sym typeface="Calibri"/>
              </a:rPr>
              <a:t>unreasonable searches and seizures by the government.</a:t>
            </a:r>
            <a:endParaRPr/>
          </a:p>
          <a:p>
            <a:pPr indent="-342900" lvl="0" marL="342900" marR="0" rtl="0" algn="l">
              <a:lnSpc>
                <a:spcPct val="100000"/>
              </a:lnSpc>
              <a:spcBef>
                <a:spcPts val="0"/>
              </a:spcBef>
              <a:spcAft>
                <a:spcPts val="0"/>
              </a:spcAft>
              <a:buClr>
                <a:srgbClr val="252F66"/>
              </a:buClr>
              <a:buSzPts val="2400"/>
              <a:buFont typeface="Arial"/>
              <a:buChar char="•"/>
            </a:pPr>
            <a:r>
              <a:rPr b="0" i="0" lang="en-US" sz="2400" u="none" cap="none" strike="noStrike">
                <a:solidFill>
                  <a:srgbClr val="002060"/>
                </a:solidFill>
                <a:latin typeface="Calibri"/>
                <a:ea typeface="Calibri"/>
                <a:cs typeface="Calibri"/>
                <a:sym typeface="Calibri"/>
              </a:rPr>
              <a:t>Who’s the government here?  </a:t>
            </a:r>
            <a:br>
              <a:rPr b="0" i="0" lang="en-US" sz="2400" u="none" cap="none" strike="noStrike">
                <a:solidFill>
                  <a:srgbClr val="002060"/>
                </a:solidFill>
                <a:latin typeface="Calibri"/>
                <a:ea typeface="Calibri"/>
                <a:cs typeface="Calibri"/>
                <a:sym typeface="Calibri"/>
              </a:rPr>
            </a:br>
            <a:r>
              <a:rPr b="1" i="0" lang="en-US" sz="2400" u="none" cap="none" strike="noStrike">
                <a:solidFill>
                  <a:srgbClr val="002060"/>
                </a:solidFill>
                <a:latin typeface="Calibri"/>
                <a:ea typeface="Calibri"/>
                <a:cs typeface="Calibri"/>
                <a:sym typeface="Calibri"/>
              </a:rPr>
              <a:t>Usually police officers.</a:t>
            </a:r>
            <a:endParaRPr/>
          </a:p>
        </p:txBody>
      </p:sp>
      <p:pic>
        <p:nvPicPr>
          <p:cNvPr id="176" name="Google Shape;176;p29"/>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80" name="Shape 180"/>
        <p:cNvGrpSpPr/>
        <p:nvPr/>
      </p:nvGrpSpPr>
      <p:grpSpPr>
        <a:xfrm>
          <a:off x="0" y="0"/>
          <a:ext cx="0" cy="0"/>
          <a:chOff x="0" y="0"/>
          <a:chExt cx="0" cy="0"/>
        </a:xfrm>
      </p:grpSpPr>
      <p:sp>
        <p:nvSpPr>
          <p:cNvPr id="181" name="Google Shape;181;p30"/>
          <p:cNvSpPr/>
          <p:nvPr/>
        </p:nvSpPr>
        <p:spPr>
          <a:xfrm>
            <a:off x="308078" y="1119342"/>
            <a:ext cx="6688860" cy="364086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Fourth Amendment places restraints on the government any time it searches or seizes a person or her property. True to the Amendment’s text, the government’s search or seizure must be </a:t>
            </a:r>
            <a:r>
              <a:rPr b="0" i="1" lang="en-US" sz="2400" u="none" cap="none" strike="noStrike">
                <a:solidFill>
                  <a:srgbClr val="002060"/>
                </a:solidFill>
                <a:latin typeface="Calibri"/>
                <a:ea typeface="Calibri"/>
                <a:cs typeface="Calibri"/>
                <a:sym typeface="Calibri"/>
              </a:rPr>
              <a:t>reasonable</a:t>
            </a:r>
            <a:r>
              <a:rPr b="0" i="0" lang="en-US" sz="2400" u="none" cap="none" strike="noStrike">
                <a:solidFill>
                  <a:srgbClr val="002060"/>
                </a:solidFill>
                <a:latin typeface="Calibri"/>
                <a:ea typeface="Calibri"/>
                <a:cs typeface="Calibri"/>
                <a:sym typeface="Calibri"/>
              </a:rPr>
              <a:t>.  </a:t>
            </a:r>
            <a:endParaRPr b="0" i="0" sz="2800" u="none" cap="none" strike="noStrik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  </a:t>
            </a:r>
            <a:endParaRPr b="0" i="0" sz="2800" u="none" cap="none" strike="noStrike">
              <a:solidFill>
                <a:srgbClr val="00206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b="0" i="0" lang="en-US" sz="2400" u="none" cap="none" strike="noStrike">
                <a:solidFill>
                  <a:srgbClr val="002060"/>
                </a:solidFill>
                <a:latin typeface="Calibri"/>
                <a:ea typeface="Calibri"/>
                <a:cs typeface="Calibri"/>
                <a:sym typeface="Calibri"/>
              </a:rPr>
              <a:t>The warrant requirement itself ensures that searches and seizures are generally cleared in advance by a judge. To get a warrant from a judge, the government must show </a:t>
            </a:r>
            <a:r>
              <a:rPr b="1" i="0" lang="en-US" sz="2400" u="none" cap="none" strike="noStrike">
                <a:solidFill>
                  <a:srgbClr val="002060"/>
                </a:solidFill>
                <a:latin typeface="Calibri"/>
                <a:ea typeface="Calibri"/>
                <a:cs typeface="Calibri"/>
                <a:sym typeface="Calibri"/>
              </a:rPr>
              <a:t>“probable cause.”</a:t>
            </a:r>
            <a:endParaRPr b="1" i="0" sz="2800" u="none" cap="none" strike="noStrike">
              <a:solidFill>
                <a:srgbClr val="002060"/>
              </a:solidFill>
              <a:latin typeface="Times New Roman"/>
              <a:ea typeface="Times New Roman"/>
              <a:cs typeface="Times New Roman"/>
              <a:sym typeface="Times New Roman"/>
            </a:endParaRPr>
          </a:p>
        </p:txBody>
      </p:sp>
      <p:sp>
        <p:nvSpPr>
          <p:cNvPr id="182" name="Google Shape;182;p30"/>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83" name="Google Shape;183;p30"/>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84" name="Google Shape;184;p30"/>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185" name="Google Shape;185;p30"/>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186" name="Google Shape;186;p30"/>
          <p:cNvSpPr txBox="1"/>
          <p:nvPr/>
        </p:nvSpPr>
        <p:spPr>
          <a:xfrm>
            <a:off x="463552" y="252740"/>
            <a:ext cx="4497067" cy="62779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The Warrant Requirement</a:t>
            </a:r>
            <a:endParaRPr b="0" i="0" sz="28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190" name="Shape 190"/>
        <p:cNvGrpSpPr/>
        <p:nvPr/>
      </p:nvGrpSpPr>
      <p:grpSpPr>
        <a:xfrm>
          <a:off x="0" y="0"/>
          <a:ext cx="0" cy="0"/>
          <a:chOff x="0" y="0"/>
          <a:chExt cx="0" cy="0"/>
        </a:xfrm>
      </p:grpSpPr>
      <p:sp>
        <p:nvSpPr>
          <p:cNvPr id="191" name="Google Shape;191;p31"/>
          <p:cNvSpPr/>
          <p:nvPr/>
        </p:nvSpPr>
        <p:spPr>
          <a:xfrm>
            <a:off x="308078" y="1119342"/>
            <a:ext cx="6373381" cy="3640860"/>
          </a:xfrm>
          <a:prstGeom prst="rect">
            <a:avLst/>
          </a:prstGeom>
          <a:noFill/>
          <a:ln>
            <a:noFill/>
          </a:ln>
        </p:spPr>
        <p:txBody>
          <a:bodyPr anchorCtr="0" anchor="t" bIns="34275" lIns="68575" spcFirstLastPara="1" rIns="68575" wrap="square" tIns="34275">
            <a:noAutofit/>
          </a:bodyPr>
          <a:lstStyle/>
          <a:p>
            <a:pPr indent="0" lvl="0" marL="8255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“Probable cause” simply means a certain level of suspicion of criminal activity—to justify a particular search or a particular seizure. Its suspicion that attaches to a particular person, place, or item—for instance.</a:t>
            </a:r>
            <a:endParaRPr/>
          </a:p>
        </p:txBody>
      </p:sp>
      <p:sp>
        <p:nvSpPr>
          <p:cNvPr id="192" name="Google Shape;192;p31"/>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3" name="Google Shape;193;p31"/>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194" name="Google Shape;194;p31"/>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195" name="Google Shape;195;p31"/>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
        <p:nvSpPr>
          <p:cNvPr id="196" name="Google Shape;196;p31"/>
          <p:cNvSpPr txBox="1"/>
          <p:nvPr/>
        </p:nvSpPr>
        <p:spPr>
          <a:xfrm>
            <a:off x="463553" y="252740"/>
            <a:ext cx="3321048" cy="627794"/>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FFFFFF"/>
              </a:buClr>
              <a:buSzPts val="2400"/>
              <a:buFont typeface="Arial"/>
              <a:buNone/>
            </a:pPr>
            <a:r>
              <a:rPr b="1" i="0" lang="en-US" sz="2400" u="none" cap="none" strike="noStrike">
                <a:solidFill>
                  <a:srgbClr val="FFFFFF"/>
                </a:solidFill>
                <a:latin typeface="Quattrocento Sans"/>
                <a:ea typeface="Quattrocento Sans"/>
                <a:cs typeface="Quattrocento Sans"/>
                <a:sym typeface="Quattrocento Sans"/>
              </a:rPr>
              <a:t>Probable Cause</a:t>
            </a:r>
            <a:endParaRPr b="0" i="0" sz="2800" u="none" cap="none" strike="noStrike">
              <a:solidFill>
                <a:srgbClr val="FFFFFF"/>
              </a:solidFill>
              <a:latin typeface="Quattrocento Sans"/>
              <a:ea typeface="Quattrocento Sans"/>
              <a:cs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00" name="Shape 200"/>
        <p:cNvGrpSpPr/>
        <p:nvPr/>
      </p:nvGrpSpPr>
      <p:grpSpPr>
        <a:xfrm>
          <a:off x="0" y="0"/>
          <a:ext cx="0" cy="0"/>
          <a:chOff x="0" y="0"/>
          <a:chExt cx="0" cy="0"/>
        </a:xfrm>
      </p:grpSpPr>
      <p:sp>
        <p:nvSpPr>
          <p:cNvPr id="201" name="Google Shape;201;p32"/>
          <p:cNvSpPr/>
          <p:nvPr/>
        </p:nvSpPr>
        <p:spPr>
          <a:xfrm>
            <a:off x="251592" y="305211"/>
            <a:ext cx="4591200" cy="696300"/>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Quattrocento Sans"/>
                <a:ea typeface="Quattrocento Sans"/>
                <a:cs typeface="Quattrocento Sans"/>
                <a:sym typeface="Quattrocento Sans"/>
              </a:rPr>
              <a:t>Can they do that?</a:t>
            </a:r>
            <a:endParaRPr/>
          </a:p>
        </p:txBody>
      </p:sp>
      <p:sp>
        <p:nvSpPr>
          <p:cNvPr id="202" name="Google Shape;202;p32"/>
          <p:cNvSpPr/>
          <p:nvPr/>
        </p:nvSpPr>
        <p:spPr>
          <a:xfrm>
            <a:off x="174251" y="1216191"/>
            <a:ext cx="6557625" cy="36220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400" u="none" cap="none" strike="noStrike">
                <a:solidFill>
                  <a:srgbClr val="252F66"/>
                </a:solidFill>
                <a:latin typeface="Calibri"/>
                <a:ea typeface="Calibri"/>
                <a:cs typeface="Calibri"/>
                <a:sym typeface="Calibri"/>
              </a:rPr>
              <a:t>When thinking about the Fourth Amendment, we often start with a simple question: </a:t>
            </a:r>
            <a:br>
              <a:rPr b="0" i="0" lang="en-US" sz="2400" u="none" cap="none" strike="noStrike">
                <a:solidFill>
                  <a:srgbClr val="252F66"/>
                </a:solidFill>
                <a:latin typeface="Calibri"/>
                <a:ea typeface="Calibri"/>
                <a:cs typeface="Calibri"/>
                <a:sym typeface="Calibri"/>
              </a:rPr>
            </a:br>
            <a:r>
              <a:rPr b="1" i="0" lang="en-US" sz="2400" u="none" cap="none" strike="noStrike">
                <a:solidFill>
                  <a:srgbClr val="252F66"/>
                </a:solidFill>
                <a:latin typeface="Calibri"/>
                <a:ea typeface="Calibri"/>
                <a:cs typeface="Calibri"/>
                <a:sym typeface="Calibri"/>
              </a:rPr>
              <a:t>Can they do that?</a:t>
            </a:r>
            <a:endParaRPr/>
          </a:p>
          <a:p>
            <a:pPr indent="-190500" lvl="0" marL="342900" marR="0" rtl="0" algn="l">
              <a:lnSpc>
                <a:spcPct val="100000"/>
              </a:lnSpc>
              <a:spcBef>
                <a:spcPts val="0"/>
              </a:spcBef>
              <a:spcAft>
                <a:spcPts val="0"/>
              </a:spcAft>
              <a:buClr>
                <a:srgbClr val="002060"/>
              </a:buClr>
              <a:buSzPts val="2400"/>
              <a:buFont typeface="Arial"/>
              <a:buNone/>
            </a:pPr>
            <a:r>
              <a:t/>
            </a:r>
            <a:endParaRPr b="0" i="0" sz="2400" u="none" cap="none" strike="noStrike">
              <a:solidFill>
                <a:srgbClr val="252F66"/>
              </a:solidFill>
              <a:latin typeface="Calibri"/>
              <a:ea typeface="Calibri"/>
              <a:cs typeface="Calibri"/>
              <a:sym typeface="Calibri"/>
            </a:endParaRPr>
          </a:p>
          <a:p>
            <a:pPr indent="-342900" lvl="0" marL="342900" marR="0" rtl="0" algn="l">
              <a:lnSpc>
                <a:spcPct val="100000"/>
              </a:lnSpc>
              <a:spcBef>
                <a:spcPts val="0"/>
              </a:spcBef>
              <a:spcAft>
                <a:spcPts val="0"/>
              </a:spcAft>
              <a:buClr>
                <a:srgbClr val="002060"/>
              </a:buClr>
              <a:buSzPts val="2400"/>
              <a:buFont typeface="Arial"/>
              <a:buChar char="•"/>
            </a:pPr>
            <a:r>
              <a:rPr b="0" i="0" lang="en-US" sz="2400" u="none" cap="none" strike="noStrike">
                <a:solidFill>
                  <a:srgbClr val="252F66"/>
                </a:solidFill>
                <a:latin typeface="Calibri"/>
                <a:ea typeface="Calibri"/>
                <a:cs typeface="Calibri"/>
                <a:sym typeface="Calibri"/>
              </a:rPr>
              <a:t>Can police officers stop me on the street?</a:t>
            </a:r>
            <a:endParaRPr/>
          </a:p>
          <a:p>
            <a:pPr indent="-342900" lvl="0" marL="342900" marR="0" rtl="0" algn="l">
              <a:lnSpc>
                <a:spcPct val="100000"/>
              </a:lnSpc>
              <a:spcBef>
                <a:spcPts val="0"/>
              </a:spcBef>
              <a:spcAft>
                <a:spcPts val="0"/>
              </a:spcAft>
              <a:buClr>
                <a:srgbClr val="002060"/>
              </a:buClr>
              <a:buSzPts val="2400"/>
              <a:buFont typeface="Arial"/>
              <a:buChar char="•"/>
            </a:pPr>
            <a:r>
              <a:rPr b="0" i="0" lang="en-US" sz="2400" u="none" cap="none" strike="noStrike">
                <a:solidFill>
                  <a:srgbClr val="252F66"/>
                </a:solidFill>
                <a:latin typeface="Calibri"/>
                <a:ea typeface="Calibri"/>
                <a:cs typeface="Calibri"/>
                <a:sym typeface="Calibri"/>
              </a:rPr>
              <a:t>Can they search my car, my desk, or my nightstand?</a:t>
            </a:r>
            <a:endParaRPr/>
          </a:p>
          <a:p>
            <a:pPr indent="-342900" lvl="0" marL="342900" marR="0" rtl="0" algn="l">
              <a:lnSpc>
                <a:spcPct val="100000"/>
              </a:lnSpc>
              <a:spcBef>
                <a:spcPts val="0"/>
              </a:spcBef>
              <a:spcAft>
                <a:spcPts val="0"/>
              </a:spcAft>
              <a:buClr>
                <a:srgbClr val="002060"/>
              </a:buClr>
              <a:buSzPts val="2400"/>
              <a:buFont typeface="Arial"/>
              <a:buChar char="•"/>
            </a:pPr>
            <a:r>
              <a:rPr b="0" i="0" lang="en-US" sz="2400" u="none" cap="none" strike="noStrike">
                <a:solidFill>
                  <a:srgbClr val="252F66"/>
                </a:solidFill>
                <a:latin typeface="Calibri"/>
                <a:ea typeface="Calibri"/>
                <a:cs typeface="Calibri"/>
                <a:sym typeface="Calibri"/>
              </a:rPr>
              <a:t>Can they look at who I’ve called, where I’ve been, or what I’ve written?</a:t>
            </a:r>
            <a:endParaRPr/>
          </a:p>
        </p:txBody>
      </p:sp>
      <p:sp>
        <p:nvSpPr>
          <p:cNvPr id="203" name="Google Shape;203;p32"/>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4" name="Google Shape;204;p32"/>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205" name="Google Shape;205;p32"/>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pic>
        <p:nvPicPr>
          <p:cNvPr id="206" name="Google Shape;206;p32"/>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EEF6"/>
        </a:solidFill>
      </p:bgPr>
    </p:bg>
    <p:spTree>
      <p:nvGrpSpPr>
        <p:cNvPr id="210" name="Shape 210"/>
        <p:cNvGrpSpPr/>
        <p:nvPr/>
      </p:nvGrpSpPr>
      <p:grpSpPr>
        <a:xfrm>
          <a:off x="0" y="0"/>
          <a:ext cx="0" cy="0"/>
          <a:chOff x="0" y="0"/>
          <a:chExt cx="0" cy="0"/>
        </a:xfrm>
      </p:grpSpPr>
      <p:sp>
        <p:nvSpPr>
          <p:cNvPr id="211" name="Google Shape;211;p33"/>
          <p:cNvSpPr/>
          <p:nvPr/>
        </p:nvSpPr>
        <p:spPr>
          <a:xfrm>
            <a:off x="242716" y="1338599"/>
            <a:ext cx="6762600" cy="2977500"/>
          </a:xfrm>
          <a:prstGeom prst="rect">
            <a:avLst/>
          </a:prstGeom>
          <a:noFill/>
          <a:ln>
            <a:noFill/>
          </a:ln>
        </p:spPr>
        <p:txBody>
          <a:bodyPr anchorCtr="0" anchor="t" bIns="34275" lIns="68575" spcFirstLastPara="1" rIns="68575" wrap="square" tIns="34275">
            <a:noAutofit/>
          </a:bodyPr>
          <a:lstStyle/>
          <a:p>
            <a:pPr indent="-203200" lvl="0" marL="342900" marR="0" rtl="0" algn="l">
              <a:lnSpc>
                <a:spcPct val="100000"/>
              </a:lnSpc>
              <a:spcBef>
                <a:spcPts val="0"/>
              </a:spcBef>
              <a:spcAft>
                <a:spcPts val="0"/>
              </a:spcAft>
              <a:buClr>
                <a:srgbClr val="1F3864"/>
              </a:buClr>
              <a:buSzPts val="2100"/>
              <a:buFont typeface="Arial"/>
              <a:buNone/>
            </a:pPr>
            <a:r>
              <a:t/>
            </a:r>
            <a:endParaRPr b="0" i="0" sz="1100" u="none" cap="none" strike="noStrike">
              <a:solidFill>
                <a:srgbClr val="000000"/>
              </a:solidFill>
              <a:latin typeface="Arial"/>
              <a:ea typeface="Arial"/>
              <a:cs typeface="Arial"/>
              <a:sym typeface="Arial"/>
            </a:endParaRPr>
          </a:p>
        </p:txBody>
      </p:sp>
      <p:sp>
        <p:nvSpPr>
          <p:cNvPr id="212" name="Google Shape;212;p33"/>
          <p:cNvSpPr/>
          <p:nvPr/>
        </p:nvSpPr>
        <p:spPr>
          <a:xfrm>
            <a:off x="1091026" y="442875"/>
            <a:ext cx="4589700" cy="546697"/>
          </a:xfrm>
          <a:prstGeom prst="rect">
            <a:avLst/>
          </a:prstGeom>
          <a:solidFill>
            <a:srgbClr val="252F66"/>
          </a:solidFill>
          <a:ln>
            <a:noFill/>
          </a:ln>
          <a:effectLst>
            <a:outerShdw blurRad="50800" rotWithShape="0" algn="tl"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600"/>
              <a:buFont typeface="Arial"/>
              <a:buNone/>
            </a:pPr>
            <a:r>
              <a:rPr b="1" i="0" lang="en-US" sz="2400" u="none" cap="none" strike="noStrike">
                <a:solidFill>
                  <a:schemeClr val="lt1"/>
                </a:solidFill>
                <a:latin typeface="Quattrocento Sans"/>
                <a:ea typeface="Quattrocento Sans"/>
                <a:cs typeface="Quattrocento Sans"/>
                <a:sym typeface="Quattrocento Sans"/>
              </a:rPr>
              <a:t>Big Idea </a:t>
            </a:r>
            <a:endParaRPr b="0" i="0" sz="900" u="none" cap="none" strike="noStrike">
              <a:solidFill>
                <a:srgbClr val="000000"/>
              </a:solidFill>
              <a:latin typeface="Quattrocento Sans"/>
              <a:ea typeface="Quattrocento Sans"/>
              <a:cs typeface="Quattrocento Sans"/>
              <a:sym typeface="Quattrocento Sans"/>
            </a:endParaRPr>
          </a:p>
        </p:txBody>
      </p:sp>
      <p:sp>
        <p:nvSpPr>
          <p:cNvPr id="213" name="Google Shape;213;p33"/>
          <p:cNvSpPr/>
          <p:nvPr/>
        </p:nvSpPr>
        <p:spPr>
          <a:xfrm>
            <a:off x="7121769" y="0"/>
            <a:ext cx="2022300" cy="5143500"/>
          </a:xfrm>
          <a:prstGeom prst="rect">
            <a:avLst/>
          </a:prstGeom>
          <a:solidFill>
            <a:srgbClr val="252F66"/>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14" name="Google Shape;214;p33"/>
          <p:cNvPicPr preferRelativeResize="0"/>
          <p:nvPr/>
        </p:nvPicPr>
        <p:blipFill rotWithShape="1">
          <a:blip r:embed="rId3">
            <a:alphaModFix/>
          </a:blip>
          <a:srcRect b="0" l="0" r="0" t="0"/>
          <a:stretch/>
        </p:blipFill>
        <p:spPr>
          <a:xfrm>
            <a:off x="7233264" y="3781568"/>
            <a:ext cx="1789294" cy="978634"/>
          </a:xfrm>
          <a:prstGeom prst="rect">
            <a:avLst/>
          </a:prstGeom>
          <a:noFill/>
          <a:ln>
            <a:noFill/>
          </a:ln>
        </p:spPr>
      </p:pic>
      <p:sp>
        <p:nvSpPr>
          <p:cNvPr id="215" name="Google Shape;215;p33"/>
          <p:cNvSpPr/>
          <p:nvPr/>
        </p:nvSpPr>
        <p:spPr>
          <a:xfrm>
            <a:off x="7225322" y="2571750"/>
            <a:ext cx="1872224" cy="1699135"/>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4th Amendment - Privacy in a Digital Age,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Policing in America, </a:t>
            </a:r>
            <a:endParaRPr/>
          </a:p>
          <a:p>
            <a:pPr indent="0" lvl="0" marL="0" marR="0" rtl="0" algn="ctr">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Search and Seizure</a:t>
            </a:r>
            <a:endParaRPr/>
          </a:p>
          <a:p>
            <a:pPr indent="0" lvl="0" marL="0" marR="0" rtl="0" algn="ctr">
              <a:lnSpc>
                <a:spcPct val="100000"/>
              </a:lnSpc>
              <a:spcBef>
                <a:spcPts val="0"/>
              </a:spcBef>
              <a:spcAft>
                <a:spcPts val="0"/>
              </a:spcAft>
              <a:buClr>
                <a:srgbClr val="000000"/>
              </a:buClr>
              <a:buSzPts val="1400"/>
              <a:buFont typeface="Arial"/>
              <a:buNone/>
            </a:pPr>
            <a:r>
              <a:t/>
            </a:r>
            <a:endParaRPr b="0" i="0" sz="1100" u="none" cap="none" strike="noStrike">
              <a:solidFill>
                <a:srgbClr val="000000"/>
              </a:solidFill>
              <a:latin typeface="Arial"/>
              <a:ea typeface="Arial"/>
              <a:cs typeface="Arial"/>
              <a:sym typeface="Arial"/>
            </a:endParaRPr>
          </a:p>
        </p:txBody>
      </p:sp>
      <p:sp>
        <p:nvSpPr>
          <p:cNvPr id="216" name="Google Shape;216;p33"/>
          <p:cNvSpPr/>
          <p:nvPr/>
        </p:nvSpPr>
        <p:spPr>
          <a:xfrm>
            <a:off x="322001" y="1088411"/>
            <a:ext cx="6493509" cy="3477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2200" u="none" cap="none" strike="noStrike">
                <a:solidFill>
                  <a:srgbClr val="002060"/>
                </a:solidFill>
                <a:latin typeface="Calibri"/>
                <a:ea typeface="Calibri"/>
                <a:cs typeface="Calibri"/>
                <a:sym typeface="Calibri"/>
              </a:rPr>
              <a:t>Before the government can search your home or seize your property, it needs a good reason.  This is the big idea behind the Fourth Amendment’s warrant requirement.  The government needs particularized suspicion—a reason that’s specific to each suspect—before it can get a warrant.  Broadly speaking, our Constitution says that the police should only be able to invade a person’s rights to privacy, property, or liberty if they have a specific reason to think that the suspect has done something wrong.</a:t>
            </a:r>
            <a:endParaRPr/>
          </a:p>
        </p:txBody>
      </p:sp>
      <p:pic>
        <p:nvPicPr>
          <p:cNvPr id="217" name="Google Shape;217;p33"/>
          <p:cNvPicPr preferRelativeResize="0"/>
          <p:nvPr/>
        </p:nvPicPr>
        <p:blipFill rotWithShape="1">
          <a:blip r:embed="rId4">
            <a:alphaModFix/>
          </a:blip>
          <a:srcRect b="0" l="0" r="0" t="0"/>
          <a:stretch/>
        </p:blipFill>
        <p:spPr>
          <a:xfrm>
            <a:off x="7225322" y="661774"/>
            <a:ext cx="1793916" cy="179391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