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Quattrocento Sans"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8"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3"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1"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9"/>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24.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162"/>
        <p:cNvGrpSpPr/>
        <p:nvPr/>
      </p:nvGrpSpPr>
      <p:grpSpPr>
        <a:xfrm>
          <a:off x="0" y="0"/>
          <a:ext cx="0" cy="0"/>
          <a:chOff x="0" y="0"/>
          <a:chExt cx="0" cy="0"/>
        </a:xfrm>
      </p:grpSpPr>
      <p:sp>
        <p:nvSpPr>
          <p:cNvPr id="163" name="Google Shape;163;p25"/>
          <p:cNvSpPr/>
          <p:nvPr/>
        </p:nvSpPr>
        <p:spPr>
          <a:xfrm>
            <a:off x="191388" y="1297925"/>
            <a:ext cx="853235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rgbClr val="002060"/>
              </a:solidFill>
              <a:latin typeface="Quattrocento Sans"/>
              <a:ea typeface="Quattrocento Sans"/>
              <a:cs typeface="Quattrocento Sans"/>
              <a:sym typeface="Quattrocento Sans"/>
            </a:endParaRPr>
          </a:p>
        </p:txBody>
      </p:sp>
      <p:sp>
        <p:nvSpPr>
          <p:cNvPr id="164" name="Google Shape;164;p25"/>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5" name="Google Shape;165;p25"/>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166" name="Google Shape;166;p25"/>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167" name="Google Shape;167;p25"/>
          <p:cNvPicPr preferRelativeResize="0"/>
          <p:nvPr/>
        </p:nvPicPr>
        <p:blipFill rotWithShape="1">
          <a:blip r:embed="rId4">
            <a:alphaModFix/>
          </a:blip>
          <a:srcRect/>
          <a:stretch/>
        </p:blipFill>
        <p:spPr>
          <a:xfrm>
            <a:off x="10040690" y="798720"/>
            <a:ext cx="1844525" cy="1079722"/>
          </a:xfrm>
          <a:prstGeom prst="rect">
            <a:avLst/>
          </a:prstGeom>
          <a:noFill/>
          <a:ln>
            <a:noFill/>
          </a:ln>
        </p:spPr>
      </p:pic>
      <p:pic>
        <p:nvPicPr>
          <p:cNvPr id="168" name="Google Shape;168;p25"/>
          <p:cNvPicPr preferRelativeResize="0"/>
          <p:nvPr/>
        </p:nvPicPr>
        <p:blipFill rotWithShape="1">
          <a:blip r:embed="rId5">
            <a:alphaModFix/>
          </a:blip>
          <a:srcRect b="-849"/>
          <a:stretch/>
        </p:blipFill>
        <p:spPr>
          <a:xfrm>
            <a:off x="0" y="2573383"/>
            <a:ext cx="9455853" cy="4322717"/>
          </a:xfrm>
          <a:prstGeom prst="rect">
            <a:avLst/>
          </a:prstGeom>
          <a:noFill/>
          <a:ln>
            <a:noFill/>
          </a:ln>
        </p:spPr>
      </p:pic>
      <p:sp>
        <p:nvSpPr>
          <p:cNvPr id="169" name="Google Shape;169;p25"/>
          <p:cNvSpPr/>
          <p:nvPr/>
        </p:nvSpPr>
        <p:spPr>
          <a:xfrm>
            <a:off x="324840" y="559399"/>
            <a:ext cx="8767482" cy="2013984"/>
          </a:xfrm>
          <a:prstGeom prst="rect">
            <a:avLst/>
          </a:prstGeom>
          <a:solidFill>
            <a:srgbClr val="253E79"/>
          </a:solidFill>
          <a:ln w="12700" cap="flat" cmpd="sng">
            <a:solidFill>
              <a:srgbClr val="31538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cap="none">
                <a:solidFill>
                  <a:schemeClr val="lt1"/>
                </a:solidFill>
                <a:latin typeface="Quattrocento Sans"/>
                <a:ea typeface="Quattrocento Sans"/>
                <a:cs typeface="Quattrocento Sans"/>
                <a:sym typeface="Quattrocento Sans"/>
              </a:rPr>
              <a:t>ARTICLE V: THE AMENDMENT PROCESS —</a:t>
            </a:r>
            <a:br>
              <a:rPr lang="en-US" sz="3600" cap="none">
                <a:solidFill>
                  <a:schemeClr val="lt1"/>
                </a:solidFill>
                <a:latin typeface="Quattrocento Sans"/>
                <a:ea typeface="Quattrocento Sans"/>
                <a:cs typeface="Quattrocento Sans"/>
                <a:sym typeface="Quattrocento Sans"/>
              </a:rPr>
            </a:br>
            <a:r>
              <a:rPr lang="en-US" sz="3600" cap="none">
                <a:solidFill>
                  <a:schemeClr val="lt1"/>
                </a:solidFill>
                <a:latin typeface="Quattrocento Sans"/>
                <a:ea typeface="Quattrocento Sans"/>
                <a:cs typeface="Quattrocento Sans"/>
                <a:sym typeface="Quattrocento Sans"/>
              </a:rPr>
              <a:t>WHAT IS YOUR 28TH AMENDMENT?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276"/>
        <p:cNvGrpSpPr/>
        <p:nvPr/>
      </p:nvGrpSpPr>
      <p:grpSpPr>
        <a:xfrm>
          <a:off x="0" y="0"/>
          <a:ext cx="0" cy="0"/>
          <a:chOff x="0" y="0"/>
          <a:chExt cx="0" cy="0"/>
        </a:xfrm>
      </p:grpSpPr>
      <p:pic>
        <p:nvPicPr>
          <p:cNvPr id="277" name="Google Shape;277;p34"/>
          <p:cNvPicPr preferRelativeResize="0"/>
          <p:nvPr/>
        </p:nvPicPr>
        <p:blipFill rotWithShape="1">
          <a:blip r:embed="rId3">
            <a:alphaModFix/>
          </a:blip>
          <a:srcRect/>
          <a:stretch/>
        </p:blipFill>
        <p:spPr>
          <a:xfrm>
            <a:off x="780377" y="1709681"/>
            <a:ext cx="3971999" cy="4960059"/>
          </a:xfrm>
          <a:prstGeom prst="rect">
            <a:avLst/>
          </a:prstGeom>
          <a:noFill/>
          <a:ln>
            <a:noFill/>
          </a:ln>
          <a:effectLst>
            <a:outerShdw blurRad="292100" dist="139700" dir="2700000" algn="tl" rotWithShape="0">
              <a:srgbClr val="333333">
                <a:alpha val="64705"/>
              </a:srgbClr>
            </a:outerShdw>
          </a:effectLst>
        </p:spPr>
      </p:pic>
      <p:sp>
        <p:nvSpPr>
          <p:cNvPr id="278" name="Google Shape;278;p34"/>
          <p:cNvSpPr txBox="1">
            <a:spLocks noGrp="1"/>
          </p:cNvSpPr>
          <p:nvPr>
            <p:ph type="title"/>
          </p:nvPr>
        </p:nvSpPr>
        <p:spPr>
          <a:xfrm>
            <a:off x="1065233" y="648292"/>
            <a:ext cx="7236847" cy="69028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POPULAR SOVEREIGNTY</a:t>
            </a:r>
            <a:endParaRPr/>
          </a:p>
        </p:txBody>
      </p:sp>
      <p:sp>
        <p:nvSpPr>
          <p:cNvPr id="279" name="Google Shape;279;p34"/>
          <p:cNvSpPr/>
          <p:nvPr/>
        </p:nvSpPr>
        <p:spPr>
          <a:xfrm>
            <a:off x="5674659" y="2180584"/>
            <a:ext cx="3046125"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002060"/>
                </a:solidFill>
                <a:latin typeface="Calibri"/>
                <a:ea typeface="Calibri"/>
                <a:cs typeface="Calibri"/>
                <a:sym typeface="Calibri"/>
              </a:rPr>
              <a:t>“government of the people, by the people, for the people.”</a:t>
            </a:r>
            <a:endParaRPr sz="3600" b="1">
              <a:solidFill>
                <a:srgbClr val="002060"/>
              </a:solidFill>
              <a:latin typeface="Calibri"/>
              <a:ea typeface="Calibri"/>
              <a:cs typeface="Calibri"/>
              <a:sym typeface="Calibri"/>
            </a:endParaRPr>
          </a:p>
        </p:txBody>
      </p:sp>
      <p:sp>
        <p:nvSpPr>
          <p:cNvPr id="280" name="Google Shape;280;p34"/>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81" name="Google Shape;281;p34"/>
          <p:cNvPicPr preferRelativeResize="0"/>
          <p:nvPr/>
        </p:nvPicPr>
        <p:blipFill rotWithShape="1">
          <a:blip r:embed="rId4">
            <a:alphaModFix/>
          </a:blip>
          <a:srcRect/>
          <a:stretch/>
        </p:blipFill>
        <p:spPr>
          <a:xfrm>
            <a:off x="9909971" y="5200268"/>
            <a:ext cx="1924931" cy="1052819"/>
          </a:xfrm>
          <a:prstGeom prst="rect">
            <a:avLst/>
          </a:prstGeom>
          <a:noFill/>
          <a:ln>
            <a:noFill/>
          </a:ln>
        </p:spPr>
      </p:pic>
      <p:sp>
        <p:nvSpPr>
          <p:cNvPr id="282" name="Google Shape;282;p34"/>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283" name="Google Shape;283;p34"/>
          <p:cNvPicPr preferRelativeResize="0"/>
          <p:nvPr/>
        </p:nvPicPr>
        <p:blipFill rotWithShape="1">
          <a:blip r:embed="rId5">
            <a:alphaModFix/>
          </a:blip>
          <a:srcRect/>
          <a:stretch/>
        </p:blipFill>
        <p:spPr>
          <a:xfrm>
            <a:off x="10040690" y="798720"/>
            <a:ext cx="1844525" cy="1079722"/>
          </a:xfrm>
          <a:prstGeom prst="rect">
            <a:avLst/>
          </a:prstGeom>
          <a:noFill/>
          <a:ln>
            <a:noFill/>
          </a:ln>
        </p:spPr>
      </p:pic>
      <p:sp>
        <p:nvSpPr>
          <p:cNvPr id="284" name="Google Shape;284;p34"/>
          <p:cNvSpPr txBox="1"/>
          <p:nvPr/>
        </p:nvSpPr>
        <p:spPr>
          <a:xfrm>
            <a:off x="3202425" y="5730562"/>
            <a:ext cx="5126154" cy="522525"/>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800"/>
              <a:buFont typeface="Quattrocento Sans"/>
              <a:buNone/>
            </a:pPr>
            <a:r>
              <a:rPr lang="en-US" sz="2800" b="1" cap="none">
                <a:solidFill>
                  <a:schemeClr val="lt1"/>
                </a:solidFill>
                <a:latin typeface="Quattrocento Sans"/>
                <a:ea typeface="Quattrocento Sans"/>
                <a:cs typeface="Quattrocento Sans"/>
                <a:sym typeface="Quattrocento Sans"/>
              </a:rPr>
              <a:t>ABRAHAM LINCOLN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88"/>
        <p:cNvGrpSpPr/>
        <p:nvPr/>
      </p:nvGrpSpPr>
      <p:grpSpPr>
        <a:xfrm>
          <a:off x="0" y="0"/>
          <a:ext cx="0" cy="0"/>
          <a:chOff x="0" y="0"/>
          <a:chExt cx="0" cy="0"/>
        </a:xfrm>
      </p:grpSpPr>
      <p:sp>
        <p:nvSpPr>
          <p:cNvPr id="289" name="Google Shape;289;p35"/>
          <p:cNvSpPr/>
          <p:nvPr/>
        </p:nvSpPr>
        <p:spPr>
          <a:xfrm>
            <a:off x="972057" y="398613"/>
            <a:ext cx="8048192" cy="113835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Quattrocento Sans"/>
              <a:buNone/>
            </a:pPr>
            <a:r>
              <a:rPr lang="en-US" sz="3200" b="1" i="0" u="none" strike="noStrike" cap="none">
                <a:solidFill>
                  <a:srgbClr val="FFFFFF"/>
                </a:solidFill>
                <a:latin typeface="Quattrocento Sans"/>
                <a:ea typeface="Quattrocento Sans"/>
                <a:cs typeface="Quattrocento Sans"/>
                <a:sym typeface="Quattrocento Sans"/>
              </a:rPr>
              <a:t>WHEN HAVE WE AMENDED THE CONSTITUTION? </a:t>
            </a:r>
            <a:endParaRPr/>
          </a:p>
        </p:txBody>
      </p:sp>
      <p:sp>
        <p:nvSpPr>
          <p:cNvPr id="290" name="Google Shape;290;p35"/>
          <p:cNvSpPr/>
          <p:nvPr/>
        </p:nvSpPr>
        <p:spPr>
          <a:xfrm>
            <a:off x="826155" y="2214835"/>
            <a:ext cx="8194094" cy="298543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252F66"/>
              </a:buClr>
              <a:buSzPts val="3200"/>
              <a:buFont typeface="Arial"/>
              <a:buChar char="•"/>
            </a:pPr>
            <a:r>
              <a:rPr lang="en-US" sz="3200" b="1">
                <a:solidFill>
                  <a:srgbClr val="252F66"/>
                </a:solidFill>
                <a:latin typeface="Calibri"/>
                <a:ea typeface="Calibri"/>
                <a:cs typeface="Calibri"/>
                <a:sym typeface="Calibri"/>
              </a:rPr>
              <a:t>Historical events</a:t>
            </a:r>
            <a:endParaRPr/>
          </a:p>
          <a:p>
            <a:pPr marL="342900" marR="0" lvl="0" indent="-342900" algn="l" rtl="0">
              <a:spcBef>
                <a:spcPts val="0"/>
              </a:spcBef>
              <a:spcAft>
                <a:spcPts val="0"/>
              </a:spcAft>
              <a:buClr>
                <a:srgbClr val="252F66"/>
              </a:buClr>
              <a:buSzPts val="3200"/>
              <a:buFont typeface="Arial"/>
              <a:buChar char="•"/>
            </a:pPr>
            <a:r>
              <a:rPr lang="en-US" sz="3200" b="1">
                <a:solidFill>
                  <a:srgbClr val="252F66"/>
                </a:solidFill>
                <a:latin typeface="Calibri"/>
                <a:ea typeface="Calibri"/>
                <a:cs typeface="Calibri"/>
                <a:sym typeface="Calibri"/>
              </a:rPr>
              <a:t>Social movements</a:t>
            </a:r>
            <a:endParaRPr/>
          </a:p>
          <a:p>
            <a:pPr marL="342900" marR="0" lvl="0" indent="-342900" algn="l" rtl="0">
              <a:spcBef>
                <a:spcPts val="0"/>
              </a:spcBef>
              <a:spcAft>
                <a:spcPts val="0"/>
              </a:spcAft>
              <a:buClr>
                <a:srgbClr val="252F66"/>
              </a:buClr>
              <a:buSzPts val="3200"/>
              <a:buFont typeface="Arial"/>
              <a:buChar char="•"/>
            </a:pPr>
            <a:r>
              <a:rPr lang="en-US" sz="3200" b="1">
                <a:solidFill>
                  <a:srgbClr val="252F66"/>
                </a:solidFill>
                <a:latin typeface="Calibri"/>
                <a:ea typeface="Calibri"/>
                <a:cs typeface="Calibri"/>
                <a:sym typeface="Calibri"/>
              </a:rPr>
              <a:t>Critics of the Constitution</a:t>
            </a:r>
            <a:endParaRPr/>
          </a:p>
          <a:p>
            <a:pPr marL="342900" marR="0" lvl="0" indent="-342900" algn="l" rtl="0">
              <a:spcBef>
                <a:spcPts val="0"/>
              </a:spcBef>
              <a:spcAft>
                <a:spcPts val="0"/>
              </a:spcAft>
              <a:buClr>
                <a:srgbClr val="252F66"/>
              </a:buClr>
              <a:buSzPts val="3200"/>
              <a:buFont typeface="Arial"/>
              <a:buChar char="•"/>
            </a:pPr>
            <a:r>
              <a:rPr lang="en-US" sz="3200" b="1">
                <a:solidFill>
                  <a:srgbClr val="252F66"/>
                </a:solidFill>
                <a:latin typeface="Calibri"/>
                <a:ea typeface="Calibri"/>
                <a:cs typeface="Calibri"/>
                <a:sym typeface="Calibri"/>
              </a:rPr>
              <a:t>Controversial Supreme Court decisions</a:t>
            </a:r>
            <a:endParaRPr/>
          </a:p>
          <a:p>
            <a:pPr marL="342900" marR="0" lvl="0" indent="-342900" algn="l" rtl="0">
              <a:spcBef>
                <a:spcPts val="0"/>
              </a:spcBef>
              <a:spcAft>
                <a:spcPts val="0"/>
              </a:spcAft>
              <a:buClr>
                <a:srgbClr val="252F66"/>
              </a:buClr>
              <a:buSzPts val="3200"/>
              <a:buFont typeface="Arial"/>
              <a:buChar char="•"/>
            </a:pPr>
            <a:r>
              <a:rPr lang="en-US" sz="3200" b="1">
                <a:solidFill>
                  <a:srgbClr val="252F66"/>
                </a:solidFill>
                <a:latin typeface="Calibri"/>
                <a:ea typeface="Calibri"/>
                <a:cs typeface="Calibri"/>
                <a:sym typeface="Calibri"/>
              </a:rPr>
              <a:t>Lessons learned over time</a:t>
            </a:r>
            <a:br>
              <a:rPr lang="en-US" sz="2800">
                <a:solidFill>
                  <a:srgbClr val="252F66"/>
                </a:solidFill>
                <a:latin typeface="Calibri"/>
                <a:ea typeface="Calibri"/>
                <a:cs typeface="Calibri"/>
                <a:sym typeface="Calibri"/>
              </a:rPr>
            </a:br>
            <a:endParaRPr sz="2800">
              <a:solidFill>
                <a:srgbClr val="252F66"/>
              </a:solidFill>
              <a:latin typeface="Calibri"/>
              <a:ea typeface="Calibri"/>
              <a:cs typeface="Calibri"/>
              <a:sym typeface="Calibri"/>
            </a:endParaRPr>
          </a:p>
        </p:txBody>
      </p:sp>
      <p:sp>
        <p:nvSpPr>
          <p:cNvPr id="291" name="Google Shape;291;p35"/>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92" name="Google Shape;292;p35"/>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293" name="Google Shape;293;p35"/>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294" name="Google Shape;294;p35"/>
          <p:cNvPicPr preferRelativeResize="0"/>
          <p:nvPr/>
        </p:nvPicPr>
        <p:blipFill rotWithShape="1">
          <a:blip r:embed="rId4">
            <a:alphaModFix/>
          </a:blip>
          <a:srcRect/>
          <a:stretch/>
        </p:blipFill>
        <p:spPr>
          <a:xfrm>
            <a:off x="10040690" y="798720"/>
            <a:ext cx="1844525" cy="10797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98"/>
        <p:cNvGrpSpPr/>
        <p:nvPr/>
      </p:nvGrpSpPr>
      <p:grpSpPr>
        <a:xfrm>
          <a:off x="0" y="0"/>
          <a:ext cx="0" cy="0"/>
          <a:chOff x="0" y="0"/>
          <a:chExt cx="0" cy="0"/>
        </a:xfrm>
      </p:grpSpPr>
      <p:sp>
        <p:nvSpPr>
          <p:cNvPr id="299" name="Google Shape;299;p36"/>
          <p:cNvSpPr/>
          <p:nvPr/>
        </p:nvSpPr>
        <p:spPr>
          <a:xfrm>
            <a:off x="972057" y="398613"/>
            <a:ext cx="8048192" cy="113835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Quattrocento Sans"/>
              <a:buNone/>
            </a:pPr>
            <a:r>
              <a:rPr lang="en-US" sz="3200" b="1" i="0" u="none" strike="noStrike" cap="none">
                <a:solidFill>
                  <a:srgbClr val="FFFFFF"/>
                </a:solidFill>
                <a:latin typeface="Quattrocento Sans"/>
                <a:ea typeface="Quattrocento Sans"/>
                <a:cs typeface="Quattrocento Sans"/>
                <a:sym typeface="Quattrocento Sans"/>
              </a:rPr>
              <a:t>WHEN HAVE WE AMENDED THE CONSTITUTION? </a:t>
            </a:r>
            <a:endParaRPr/>
          </a:p>
        </p:txBody>
      </p:sp>
      <p:sp>
        <p:nvSpPr>
          <p:cNvPr id="300" name="Google Shape;300;p36"/>
          <p:cNvSpPr/>
          <p:nvPr/>
        </p:nvSpPr>
        <p:spPr>
          <a:xfrm>
            <a:off x="972057" y="1878442"/>
            <a:ext cx="8194094" cy="37240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252F66"/>
                </a:solidFill>
                <a:latin typeface="Calibri"/>
                <a:ea typeface="Calibri"/>
                <a:cs typeface="Calibri"/>
                <a:sym typeface="Calibri"/>
              </a:rPr>
              <a:t>Historical events</a:t>
            </a:r>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The Civil War led to the Reconstruction Amendments; the 13th, 14th, and 15th Amendments.</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endParaRPr sz="3200" b="1">
              <a:solidFill>
                <a:srgbClr val="252F66"/>
              </a:solidFill>
              <a:latin typeface="Calibri"/>
              <a:ea typeface="Calibri"/>
              <a:cs typeface="Calibri"/>
              <a:sym typeface="Calibri"/>
            </a:endParaRPr>
          </a:p>
          <a:p>
            <a:pPr marL="0" marR="0" lvl="0" indent="0" algn="l" rtl="0">
              <a:spcBef>
                <a:spcPts val="0"/>
              </a:spcBef>
              <a:spcAft>
                <a:spcPts val="0"/>
              </a:spcAft>
              <a:buNone/>
            </a:pPr>
            <a:r>
              <a:rPr lang="en-US" sz="3200" b="1">
                <a:solidFill>
                  <a:srgbClr val="252F66"/>
                </a:solidFill>
                <a:latin typeface="Calibri"/>
                <a:ea typeface="Calibri"/>
                <a:cs typeface="Calibri"/>
                <a:sym typeface="Calibri"/>
              </a:rPr>
              <a:t>Critics of the Constitution</a:t>
            </a:r>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Anti-Federalists pushed for the Bill of Rights</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p:txBody>
      </p:sp>
      <p:sp>
        <p:nvSpPr>
          <p:cNvPr id="301" name="Google Shape;301;p36"/>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2" name="Google Shape;302;p36"/>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303" name="Google Shape;303;p36"/>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304" name="Google Shape;304;p36"/>
          <p:cNvPicPr preferRelativeResize="0"/>
          <p:nvPr/>
        </p:nvPicPr>
        <p:blipFill rotWithShape="1">
          <a:blip r:embed="rId4">
            <a:alphaModFix/>
          </a:blip>
          <a:srcRect/>
          <a:stretch/>
        </p:blipFill>
        <p:spPr>
          <a:xfrm>
            <a:off x="10040690" y="798720"/>
            <a:ext cx="1844525" cy="10797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08"/>
        <p:cNvGrpSpPr/>
        <p:nvPr/>
      </p:nvGrpSpPr>
      <p:grpSpPr>
        <a:xfrm>
          <a:off x="0" y="0"/>
          <a:ext cx="0" cy="0"/>
          <a:chOff x="0" y="0"/>
          <a:chExt cx="0" cy="0"/>
        </a:xfrm>
      </p:grpSpPr>
      <p:sp>
        <p:nvSpPr>
          <p:cNvPr id="309" name="Google Shape;309;p37"/>
          <p:cNvSpPr/>
          <p:nvPr/>
        </p:nvSpPr>
        <p:spPr>
          <a:xfrm>
            <a:off x="972057" y="398613"/>
            <a:ext cx="8048192" cy="113835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Quattrocento Sans"/>
              <a:buNone/>
            </a:pPr>
            <a:r>
              <a:rPr lang="en-US" sz="3200" b="1" i="0" u="none" strike="noStrike" cap="none">
                <a:solidFill>
                  <a:srgbClr val="FFFFFF"/>
                </a:solidFill>
                <a:latin typeface="Quattrocento Sans"/>
                <a:ea typeface="Quattrocento Sans"/>
                <a:cs typeface="Quattrocento Sans"/>
                <a:sym typeface="Quattrocento Sans"/>
              </a:rPr>
              <a:t>WHEN HAVE WE AMENDED THE CONSTITUTION? </a:t>
            </a:r>
            <a:endParaRPr/>
          </a:p>
        </p:txBody>
      </p:sp>
      <p:sp>
        <p:nvSpPr>
          <p:cNvPr id="310" name="Google Shape;310;p37"/>
          <p:cNvSpPr/>
          <p:nvPr/>
        </p:nvSpPr>
        <p:spPr>
          <a:xfrm>
            <a:off x="972057" y="1878442"/>
            <a:ext cx="8194094" cy="28007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252F66"/>
                </a:solidFill>
                <a:latin typeface="Calibri"/>
                <a:ea typeface="Calibri"/>
                <a:cs typeface="Calibri"/>
                <a:sym typeface="Calibri"/>
              </a:rPr>
              <a:t>Social movements</a:t>
            </a:r>
            <a:endParaRPr/>
          </a:p>
          <a:p>
            <a:pPr marL="0" marR="0" lvl="0" indent="0" algn="l" rtl="0">
              <a:spcBef>
                <a:spcPts val="0"/>
              </a:spcBef>
              <a:spcAft>
                <a:spcPts val="0"/>
              </a:spcAft>
              <a:buNone/>
            </a:pPr>
            <a:endParaRPr sz="3200" b="1">
              <a:solidFill>
                <a:srgbClr val="252F66"/>
              </a:solidFill>
              <a:latin typeface="Calibri"/>
              <a:ea typeface="Calibri"/>
              <a:cs typeface="Calibri"/>
              <a:sym typeface="Calibri"/>
            </a:endParaRPr>
          </a:p>
          <a:p>
            <a:pPr marL="457200" marR="0" lvl="0" indent="-457200" algn="l" rtl="0">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The Women’s Suffrage Movement led to 19th Amendment.</a:t>
            </a:r>
            <a:endParaRPr/>
          </a:p>
          <a:p>
            <a:pPr marL="457200" marR="0" lvl="0" indent="-457200" algn="l" rtl="0">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The Civil Rights Movement led to the 24th Amendment, ending the poll tax.</a:t>
            </a:r>
            <a:endParaRPr/>
          </a:p>
        </p:txBody>
      </p:sp>
      <p:sp>
        <p:nvSpPr>
          <p:cNvPr id="311" name="Google Shape;311;p37"/>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12" name="Google Shape;312;p37"/>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313" name="Google Shape;313;p37"/>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314" name="Google Shape;314;p37"/>
          <p:cNvPicPr preferRelativeResize="0"/>
          <p:nvPr/>
        </p:nvPicPr>
        <p:blipFill rotWithShape="1">
          <a:blip r:embed="rId4">
            <a:alphaModFix/>
          </a:blip>
          <a:srcRect/>
          <a:stretch/>
        </p:blipFill>
        <p:spPr>
          <a:xfrm>
            <a:off x="10040690" y="798720"/>
            <a:ext cx="1844525" cy="10797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18"/>
        <p:cNvGrpSpPr/>
        <p:nvPr/>
      </p:nvGrpSpPr>
      <p:grpSpPr>
        <a:xfrm>
          <a:off x="0" y="0"/>
          <a:ext cx="0" cy="0"/>
          <a:chOff x="0" y="0"/>
          <a:chExt cx="0" cy="0"/>
        </a:xfrm>
      </p:grpSpPr>
      <p:sp>
        <p:nvSpPr>
          <p:cNvPr id="319" name="Google Shape;319;p38"/>
          <p:cNvSpPr/>
          <p:nvPr/>
        </p:nvSpPr>
        <p:spPr>
          <a:xfrm>
            <a:off x="972057" y="398613"/>
            <a:ext cx="8048192" cy="113835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Quattrocento Sans"/>
              <a:buNone/>
            </a:pPr>
            <a:r>
              <a:rPr lang="en-US" sz="3200" b="1" i="0" u="none" strike="noStrike" cap="none">
                <a:solidFill>
                  <a:srgbClr val="FFFFFF"/>
                </a:solidFill>
                <a:latin typeface="Quattrocento Sans"/>
                <a:ea typeface="Quattrocento Sans"/>
                <a:cs typeface="Quattrocento Sans"/>
                <a:sym typeface="Quattrocento Sans"/>
              </a:rPr>
              <a:t>WHEN HAVE WE AMENDED THE CONSTITUTION? </a:t>
            </a:r>
            <a:endParaRPr/>
          </a:p>
        </p:txBody>
      </p:sp>
      <p:sp>
        <p:nvSpPr>
          <p:cNvPr id="320" name="Google Shape;320;p38"/>
          <p:cNvSpPr/>
          <p:nvPr/>
        </p:nvSpPr>
        <p:spPr>
          <a:xfrm>
            <a:off x="972057" y="1878442"/>
            <a:ext cx="8194094" cy="32316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252F66"/>
                </a:solidFill>
                <a:latin typeface="Calibri"/>
                <a:ea typeface="Calibri"/>
                <a:cs typeface="Calibri"/>
                <a:sym typeface="Calibri"/>
              </a:rPr>
              <a:t>Controversial Supreme Court Decisions</a:t>
            </a:r>
            <a:endParaRPr/>
          </a:p>
          <a:p>
            <a:pPr marL="0" marR="0" lvl="0" indent="0" algn="l" rtl="0">
              <a:spcBef>
                <a:spcPts val="0"/>
              </a:spcBef>
              <a:spcAft>
                <a:spcPts val="0"/>
              </a:spcAft>
              <a:buNone/>
            </a:pPr>
            <a:endParaRPr sz="3200" b="1">
              <a:solidFill>
                <a:srgbClr val="252F66"/>
              </a:solidFill>
              <a:latin typeface="Calibri"/>
              <a:ea typeface="Calibri"/>
              <a:cs typeface="Calibri"/>
              <a:sym typeface="Calibri"/>
            </a:endParaRPr>
          </a:p>
          <a:p>
            <a:pPr marL="457200" marR="0" lvl="0" indent="-457200" algn="l" rtl="0">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The </a:t>
            </a:r>
            <a:r>
              <a:rPr lang="en-US" sz="2800" i="1">
                <a:solidFill>
                  <a:srgbClr val="252F66"/>
                </a:solidFill>
                <a:latin typeface="Calibri"/>
                <a:ea typeface="Calibri"/>
                <a:cs typeface="Calibri"/>
                <a:sym typeface="Calibri"/>
              </a:rPr>
              <a:t>Dred Scott </a:t>
            </a:r>
            <a:r>
              <a:rPr lang="en-US" sz="2800">
                <a:solidFill>
                  <a:srgbClr val="252F66"/>
                </a:solidFill>
                <a:latin typeface="Calibri"/>
                <a:ea typeface="Calibri"/>
                <a:cs typeface="Calibri"/>
                <a:sym typeface="Calibri"/>
              </a:rPr>
              <a:t>decision led to the 13th and 14th Amendments. </a:t>
            </a:r>
            <a:endParaRPr/>
          </a:p>
          <a:p>
            <a:pPr marL="457200" marR="0" lvl="0" indent="-457200" algn="l" rtl="0">
              <a:spcBef>
                <a:spcPts val="0"/>
              </a:spcBef>
              <a:spcAft>
                <a:spcPts val="0"/>
              </a:spcAft>
              <a:buClr>
                <a:srgbClr val="252F66"/>
              </a:buClr>
              <a:buSzPts val="2800"/>
              <a:buFont typeface="Arial"/>
              <a:buChar char="•"/>
            </a:pPr>
            <a:r>
              <a:rPr lang="en-US" sz="2800" i="1">
                <a:solidFill>
                  <a:srgbClr val="252F66"/>
                </a:solidFill>
                <a:latin typeface="Calibri"/>
                <a:ea typeface="Calibri"/>
                <a:cs typeface="Calibri"/>
                <a:sym typeface="Calibri"/>
              </a:rPr>
              <a:t>Chisholm v. Georgia </a:t>
            </a:r>
            <a:r>
              <a:rPr lang="en-US" sz="2800">
                <a:solidFill>
                  <a:srgbClr val="252F66"/>
                </a:solidFill>
                <a:latin typeface="Calibri"/>
                <a:ea typeface="Calibri"/>
                <a:cs typeface="Calibri"/>
                <a:sym typeface="Calibri"/>
              </a:rPr>
              <a:t>decision</a:t>
            </a:r>
            <a:r>
              <a:rPr lang="en-US" sz="2800" i="1">
                <a:solidFill>
                  <a:srgbClr val="252F66"/>
                </a:solidFill>
                <a:latin typeface="Calibri"/>
                <a:ea typeface="Calibri"/>
                <a:cs typeface="Calibri"/>
                <a:sym typeface="Calibri"/>
              </a:rPr>
              <a:t> </a:t>
            </a:r>
            <a:r>
              <a:rPr lang="en-US" sz="2800">
                <a:solidFill>
                  <a:srgbClr val="252F66"/>
                </a:solidFill>
                <a:latin typeface="Calibri"/>
                <a:ea typeface="Calibri"/>
                <a:cs typeface="Calibri"/>
                <a:sym typeface="Calibri"/>
              </a:rPr>
              <a:t>led to the 11th Amendment </a:t>
            </a:r>
            <a:endParaRPr/>
          </a:p>
          <a:p>
            <a:pPr marL="457200" marR="0" lvl="0" indent="-457200" algn="l" rtl="0">
              <a:spcBef>
                <a:spcPts val="0"/>
              </a:spcBef>
              <a:spcAft>
                <a:spcPts val="0"/>
              </a:spcAft>
              <a:buClr>
                <a:srgbClr val="252F66"/>
              </a:buClr>
              <a:buSzPts val="2800"/>
              <a:buFont typeface="Arial"/>
              <a:buChar char="•"/>
            </a:pPr>
            <a:r>
              <a:rPr lang="en-US" sz="2800" i="1">
                <a:solidFill>
                  <a:srgbClr val="252F66"/>
                </a:solidFill>
                <a:latin typeface="Calibri"/>
                <a:ea typeface="Calibri"/>
                <a:cs typeface="Calibri"/>
                <a:sym typeface="Calibri"/>
              </a:rPr>
              <a:t>Pollock</a:t>
            </a:r>
            <a:r>
              <a:rPr lang="en-US" sz="2800">
                <a:solidFill>
                  <a:srgbClr val="252F66"/>
                </a:solidFill>
                <a:latin typeface="Calibri"/>
                <a:ea typeface="Calibri"/>
                <a:cs typeface="Calibri"/>
                <a:sym typeface="Calibri"/>
              </a:rPr>
              <a:t> decision led to the 16th  Amendment.</a:t>
            </a:r>
            <a:endParaRPr/>
          </a:p>
        </p:txBody>
      </p:sp>
      <p:sp>
        <p:nvSpPr>
          <p:cNvPr id="321" name="Google Shape;321;p38"/>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2" name="Google Shape;322;p38"/>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323" name="Google Shape;323;p38"/>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324" name="Google Shape;324;p38"/>
          <p:cNvPicPr preferRelativeResize="0"/>
          <p:nvPr/>
        </p:nvPicPr>
        <p:blipFill rotWithShape="1">
          <a:blip r:embed="rId4">
            <a:alphaModFix/>
          </a:blip>
          <a:srcRect/>
          <a:stretch/>
        </p:blipFill>
        <p:spPr>
          <a:xfrm>
            <a:off x="10040690" y="798720"/>
            <a:ext cx="1844525" cy="10797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28"/>
        <p:cNvGrpSpPr/>
        <p:nvPr/>
      </p:nvGrpSpPr>
      <p:grpSpPr>
        <a:xfrm>
          <a:off x="0" y="0"/>
          <a:ext cx="0" cy="0"/>
          <a:chOff x="0" y="0"/>
          <a:chExt cx="0" cy="0"/>
        </a:xfrm>
      </p:grpSpPr>
      <p:sp>
        <p:nvSpPr>
          <p:cNvPr id="329" name="Google Shape;329;p39"/>
          <p:cNvSpPr/>
          <p:nvPr/>
        </p:nvSpPr>
        <p:spPr>
          <a:xfrm>
            <a:off x="972057" y="398613"/>
            <a:ext cx="8048192" cy="113835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Quattrocento Sans"/>
              <a:buNone/>
            </a:pPr>
            <a:r>
              <a:rPr lang="en-US" sz="3200" b="1" i="0" u="none" strike="noStrike" cap="none">
                <a:solidFill>
                  <a:srgbClr val="FFFFFF"/>
                </a:solidFill>
                <a:latin typeface="Quattrocento Sans"/>
                <a:ea typeface="Quattrocento Sans"/>
                <a:cs typeface="Quattrocento Sans"/>
                <a:sym typeface="Quattrocento Sans"/>
              </a:rPr>
              <a:t>WHEN HAVE WE AMENDED THE CONSTITUTION? </a:t>
            </a:r>
            <a:endParaRPr/>
          </a:p>
        </p:txBody>
      </p:sp>
      <p:sp>
        <p:nvSpPr>
          <p:cNvPr id="330" name="Google Shape;330;p39"/>
          <p:cNvSpPr/>
          <p:nvPr/>
        </p:nvSpPr>
        <p:spPr>
          <a:xfrm>
            <a:off x="956873" y="1790327"/>
            <a:ext cx="8550658" cy="44627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252F66"/>
                </a:solidFill>
                <a:latin typeface="Calibri"/>
                <a:ea typeface="Calibri"/>
                <a:cs typeface="Calibri"/>
                <a:sym typeface="Calibri"/>
              </a:rPr>
              <a:t>Lessons Learned Over Time</a:t>
            </a:r>
            <a:br>
              <a:rPr lang="en-US" sz="2800">
                <a:solidFill>
                  <a:srgbClr val="252F66"/>
                </a:solidFill>
                <a:latin typeface="Calibri"/>
                <a:ea typeface="Calibri"/>
                <a:cs typeface="Calibri"/>
                <a:sym typeface="Calibri"/>
              </a:rPr>
            </a:br>
            <a:endParaRPr sz="2800">
              <a:solidFill>
                <a:srgbClr val="252F66"/>
              </a:solidFill>
              <a:latin typeface="Calibri"/>
              <a:ea typeface="Calibri"/>
              <a:cs typeface="Calibri"/>
              <a:sym typeface="Calibri"/>
            </a:endParaRPr>
          </a:p>
          <a:p>
            <a:pPr marL="457200" marR="0" lvl="0" indent="-457200" algn="l" rtl="0">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FDR’s unprecedented four terms in office showed the need for presidential term limits and led to the 22nd Amendment.  </a:t>
            </a:r>
            <a:endParaRPr/>
          </a:p>
          <a:p>
            <a:pPr marL="457200" marR="0" lvl="0" indent="-457200" algn="l" rtl="0">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The Election of 1800 showed the need for revisions to the Electoral College, leading to the 12th Amendment.</a:t>
            </a:r>
            <a:endParaRPr/>
          </a:p>
          <a:p>
            <a:pPr marL="457200" marR="0" lvl="0" indent="-457200" algn="l" rtl="0">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The assassination of JFK showed the need for an amendment to deal with presidential incapacity, leading to the 25th Amendment.</a:t>
            </a:r>
            <a:endParaRPr/>
          </a:p>
        </p:txBody>
      </p:sp>
      <p:sp>
        <p:nvSpPr>
          <p:cNvPr id="331" name="Google Shape;331;p39"/>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2" name="Google Shape;332;p39"/>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333" name="Google Shape;333;p39"/>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334" name="Google Shape;334;p39"/>
          <p:cNvPicPr preferRelativeResize="0"/>
          <p:nvPr/>
        </p:nvPicPr>
        <p:blipFill rotWithShape="1">
          <a:blip r:embed="rId4">
            <a:alphaModFix/>
          </a:blip>
          <a:srcRect/>
          <a:stretch/>
        </p:blipFill>
        <p:spPr>
          <a:xfrm>
            <a:off x="10040690" y="798720"/>
            <a:ext cx="1844525" cy="10797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38"/>
        <p:cNvGrpSpPr/>
        <p:nvPr/>
      </p:nvGrpSpPr>
      <p:grpSpPr>
        <a:xfrm>
          <a:off x="0" y="0"/>
          <a:ext cx="0" cy="0"/>
          <a:chOff x="0" y="0"/>
          <a:chExt cx="0" cy="0"/>
        </a:xfrm>
      </p:grpSpPr>
      <p:sp>
        <p:nvSpPr>
          <p:cNvPr id="339" name="Google Shape;339;p40"/>
          <p:cNvSpPr/>
          <p:nvPr/>
        </p:nvSpPr>
        <p:spPr>
          <a:xfrm>
            <a:off x="972057" y="398613"/>
            <a:ext cx="8048192" cy="70601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b="1" i="0" u="none" strike="noStrike" cap="none">
                <a:solidFill>
                  <a:srgbClr val="FFFFFF"/>
                </a:solidFill>
                <a:latin typeface="Quattrocento Sans"/>
                <a:ea typeface="Quattrocento Sans"/>
                <a:cs typeface="Quattrocento Sans"/>
                <a:sym typeface="Quattrocento Sans"/>
              </a:rPr>
              <a:t>BILL OF RIGHTS AMENDMENTS </a:t>
            </a:r>
            <a:endParaRPr/>
          </a:p>
        </p:txBody>
      </p:sp>
      <p:sp>
        <p:nvSpPr>
          <p:cNvPr id="340" name="Google Shape;340;p40"/>
          <p:cNvSpPr/>
          <p:nvPr/>
        </p:nvSpPr>
        <p:spPr>
          <a:xfrm>
            <a:off x="626834" y="1510310"/>
            <a:ext cx="8738637"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52F66"/>
                </a:solidFill>
                <a:latin typeface="Calibri"/>
                <a:ea typeface="Calibri"/>
                <a:cs typeface="Calibri"/>
                <a:sym typeface="Calibri"/>
              </a:rPr>
              <a:t>The first ten amendments </a:t>
            </a:r>
            <a:r>
              <a:rPr lang="en-US" sz="2400">
                <a:solidFill>
                  <a:srgbClr val="252F66"/>
                </a:solidFill>
                <a:latin typeface="Calibri"/>
                <a:ea typeface="Calibri"/>
                <a:cs typeface="Calibri"/>
                <a:sym typeface="Calibri"/>
              </a:rPr>
              <a:t>were proposed by the First Congress and ratified shortly thereafter.</a:t>
            </a:r>
            <a:endParaRPr/>
          </a:p>
          <a:p>
            <a:pPr marL="0" marR="0" lvl="0" indent="0" algn="l" rtl="0">
              <a:spcBef>
                <a:spcPts val="0"/>
              </a:spcBef>
              <a:spcAft>
                <a:spcPts val="0"/>
              </a:spcAft>
              <a:buNone/>
            </a:pPr>
            <a:endParaRPr sz="2400" b="1">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Theses </a:t>
            </a:r>
            <a:r>
              <a:rPr lang="en-US" sz="2400" b="1">
                <a:solidFill>
                  <a:srgbClr val="252F66"/>
                </a:solidFill>
                <a:latin typeface="Calibri"/>
                <a:ea typeface="Calibri"/>
                <a:cs typeface="Calibri"/>
                <a:sym typeface="Calibri"/>
              </a:rPr>
              <a:t>Bill of Rights </a:t>
            </a:r>
            <a:r>
              <a:rPr lang="en-US" sz="2400">
                <a:solidFill>
                  <a:srgbClr val="252F66"/>
                </a:solidFill>
                <a:latin typeface="Calibri"/>
                <a:ea typeface="Calibri"/>
                <a:cs typeface="Calibri"/>
                <a:sym typeface="Calibri"/>
              </a:rPr>
              <a:t>amendments protect some of our most cherished liberties, including </a:t>
            </a:r>
            <a:r>
              <a:rPr lang="en-US" sz="2400" b="1">
                <a:solidFill>
                  <a:srgbClr val="252F66"/>
                </a:solidFill>
                <a:latin typeface="Calibri"/>
                <a:ea typeface="Calibri"/>
                <a:cs typeface="Calibri"/>
                <a:sym typeface="Calibri"/>
              </a:rPr>
              <a:t>free speech, a free press, religious freedom, and the right to a jury trial</a:t>
            </a:r>
            <a:r>
              <a:rPr lang="en-US" sz="2400">
                <a:solidFill>
                  <a:srgbClr val="252F66"/>
                </a:solidFill>
                <a:latin typeface="Calibri"/>
                <a:ea typeface="Calibri"/>
                <a:cs typeface="Calibri"/>
                <a:sym typeface="Calibri"/>
              </a:rPr>
              <a:t>—among many others.</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These amendments originally applied to the national government only—not the states. (The 14th Amendment would later extend many of these rights to protect us against state abuses.  Scholars call this process “incorporation.”)</a:t>
            </a:r>
            <a:endParaRPr/>
          </a:p>
        </p:txBody>
      </p:sp>
      <p:sp>
        <p:nvSpPr>
          <p:cNvPr id="341" name="Google Shape;341;p40"/>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42" name="Google Shape;342;p40"/>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343" name="Google Shape;343;p40"/>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344" name="Google Shape;344;p40"/>
          <p:cNvPicPr preferRelativeResize="0"/>
          <p:nvPr/>
        </p:nvPicPr>
        <p:blipFill rotWithShape="1">
          <a:blip r:embed="rId4">
            <a:alphaModFix/>
          </a:blip>
          <a:srcRect/>
          <a:stretch/>
        </p:blipFill>
        <p:spPr>
          <a:xfrm>
            <a:off x="10040690" y="798720"/>
            <a:ext cx="1844525" cy="107972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48"/>
        <p:cNvGrpSpPr/>
        <p:nvPr/>
      </p:nvGrpSpPr>
      <p:grpSpPr>
        <a:xfrm>
          <a:off x="0" y="0"/>
          <a:ext cx="0" cy="0"/>
          <a:chOff x="0" y="0"/>
          <a:chExt cx="0" cy="0"/>
        </a:xfrm>
      </p:grpSpPr>
      <p:sp>
        <p:nvSpPr>
          <p:cNvPr id="349" name="Google Shape;349;p41"/>
          <p:cNvSpPr/>
          <p:nvPr/>
        </p:nvSpPr>
        <p:spPr>
          <a:xfrm>
            <a:off x="1037594" y="402777"/>
            <a:ext cx="8048192" cy="70601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b="1" i="0" u="none" strike="noStrike" cap="none">
                <a:solidFill>
                  <a:srgbClr val="FFFFFF"/>
                </a:solidFill>
                <a:latin typeface="Quattrocento Sans"/>
                <a:ea typeface="Quattrocento Sans"/>
                <a:cs typeface="Quattrocento Sans"/>
                <a:sym typeface="Quattrocento Sans"/>
              </a:rPr>
              <a:t>RECONSTRUCTION AMENDMENTS  </a:t>
            </a:r>
            <a:endParaRPr/>
          </a:p>
        </p:txBody>
      </p:sp>
      <p:sp>
        <p:nvSpPr>
          <p:cNvPr id="350" name="Google Shape;350;p41"/>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51" name="Google Shape;351;p41"/>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352" name="Google Shape;352;p41"/>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353" name="Google Shape;353;p41"/>
          <p:cNvPicPr preferRelativeResize="0"/>
          <p:nvPr/>
        </p:nvPicPr>
        <p:blipFill rotWithShape="1">
          <a:blip r:embed="rId4">
            <a:alphaModFix/>
          </a:blip>
          <a:srcRect/>
          <a:stretch/>
        </p:blipFill>
        <p:spPr>
          <a:xfrm>
            <a:off x="10040690" y="798720"/>
            <a:ext cx="1844525" cy="1079722"/>
          </a:xfrm>
          <a:prstGeom prst="rect">
            <a:avLst/>
          </a:prstGeom>
          <a:noFill/>
          <a:ln>
            <a:noFill/>
          </a:ln>
        </p:spPr>
      </p:pic>
      <p:sp>
        <p:nvSpPr>
          <p:cNvPr id="354" name="Google Shape;354;p41"/>
          <p:cNvSpPr/>
          <p:nvPr/>
        </p:nvSpPr>
        <p:spPr>
          <a:xfrm>
            <a:off x="306785" y="1282606"/>
            <a:ext cx="9140438"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After the Civil War, we ratified a series of three amendments that transformed the Constitution forever. Many scholars refer to these transformational amendments as our nation’s “Second Founding.” </a:t>
            </a:r>
            <a:endParaRPr/>
          </a:p>
        </p:txBody>
      </p:sp>
      <p:pic>
        <p:nvPicPr>
          <p:cNvPr id="355" name="Google Shape;355;p41"/>
          <p:cNvPicPr preferRelativeResize="0"/>
          <p:nvPr/>
        </p:nvPicPr>
        <p:blipFill rotWithShape="1">
          <a:blip r:embed="rId5">
            <a:alphaModFix/>
          </a:blip>
          <a:srcRect/>
          <a:stretch/>
        </p:blipFill>
        <p:spPr>
          <a:xfrm>
            <a:off x="3749379" y="3429000"/>
            <a:ext cx="2255250" cy="2255250"/>
          </a:xfrm>
          <a:prstGeom prst="rect">
            <a:avLst/>
          </a:prstGeom>
          <a:noFill/>
          <a:ln>
            <a:noFill/>
          </a:ln>
        </p:spPr>
      </p:pic>
      <p:pic>
        <p:nvPicPr>
          <p:cNvPr id="356" name="Google Shape;356;p41"/>
          <p:cNvPicPr preferRelativeResize="0"/>
          <p:nvPr/>
        </p:nvPicPr>
        <p:blipFill rotWithShape="1">
          <a:blip r:embed="rId6">
            <a:alphaModFix/>
          </a:blip>
          <a:srcRect/>
          <a:stretch/>
        </p:blipFill>
        <p:spPr>
          <a:xfrm>
            <a:off x="6848881" y="3360413"/>
            <a:ext cx="2255250" cy="2255250"/>
          </a:xfrm>
          <a:prstGeom prst="rect">
            <a:avLst/>
          </a:prstGeom>
          <a:noFill/>
          <a:ln>
            <a:noFill/>
          </a:ln>
        </p:spPr>
      </p:pic>
      <p:pic>
        <p:nvPicPr>
          <p:cNvPr id="357" name="Google Shape;357;p41"/>
          <p:cNvPicPr preferRelativeResize="0"/>
          <p:nvPr/>
        </p:nvPicPr>
        <p:blipFill rotWithShape="1">
          <a:blip r:embed="rId7">
            <a:alphaModFix/>
          </a:blip>
          <a:srcRect/>
          <a:stretch/>
        </p:blipFill>
        <p:spPr>
          <a:xfrm>
            <a:off x="542716" y="3429000"/>
            <a:ext cx="2255250" cy="2255250"/>
          </a:xfrm>
          <a:prstGeom prst="rect">
            <a:avLst/>
          </a:prstGeom>
          <a:noFill/>
          <a:ln>
            <a:noFill/>
          </a:ln>
        </p:spPr>
      </p:pic>
      <p:sp>
        <p:nvSpPr>
          <p:cNvPr id="358" name="Google Shape;358;p41"/>
          <p:cNvSpPr/>
          <p:nvPr/>
        </p:nvSpPr>
        <p:spPr>
          <a:xfrm>
            <a:off x="413842" y="2828083"/>
            <a:ext cx="2512997" cy="46382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cap="none">
                <a:solidFill>
                  <a:schemeClr val="lt1"/>
                </a:solidFill>
                <a:latin typeface="Calibri"/>
                <a:ea typeface="Calibri"/>
                <a:cs typeface="Calibri"/>
                <a:sym typeface="Calibri"/>
              </a:rPr>
              <a:t>13TH AMENDMENT</a:t>
            </a:r>
            <a:endParaRPr/>
          </a:p>
        </p:txBody>
      </p:sp>
      <p:sp>
        <p:nvSpPr>
          <p:cNvPr id="359" name="Google Shape;359;p41"/>
          <p:cNvSpPr/>
          <p:nvPr/>
        </p:nvSpPr>
        <p:spPr>
          <a:xfrm>
            <a:off x="6720007" y="2828000"/>
            <a:ext cx="2512997" cy="46382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cap="none">
                <a:solidFill>
                  <a:schemeClr val="lt1"/>
                </a:solidFill>
                <a:latin typeface="Calibri"/>
                <a:ea typeface="Calibri"/>
                <a:cs typeface="Calibri"/>
                <a:sym typeface="Calibri"/>
              </a:rPr>
              <a:t>15TH AMENDMENT</a:t>
            </a:r>
            <a:endParaRPr/>
          </a:p>
        </p:txBody>
      </p:sp>
      <p:sp>
        <p:nvSpPr>
          <p:cNvPr id="360" name="Google Shape;360;p41"/>
          <p:cNvSpPr/>
          <p:nvPr/>
        </p:nvSpPr>
        <p:spPr>
          <a:xfrm>
            <a:off x="3449317" y="2828083"/>
            <a:ext cx="2512997" cy="46382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cap="none">
                <a:solidFill>
                  <a:schemeClr val="lt1"/>
                </a:solidFill>
                <a:latin typeface="Calibri"/>
                <a:ea typeface="Calibri"/>
                <a:cs typeface="Calibri"/>
                <a:sym typeface="Calibri"/>
              </a:rPr>
              <a:t>14TH AMENDMENT</a:t>
            </a:r>
            <a:endParaRPr/>
          </a:p>
        </p:txBody>
      </p:sp>
      <p:sp>
        <p:nvSpPr>
          <p:cNvPr id="361" name="Google Shape;361;p41"/>
          <p:cNvSpPr/>
          <p:nvPr/>
        </p:nvSpPr>
        <p:spPr>
          <a:xfrm>
            <a:off x="759740" y="5865176"/>
            <a:ext cx="1821203"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252F66"/>
                </a:solidFill>
                <a:latin typeface="Calibri"/>
                <a:ea typeface="Calibri"/>
                <a:cs typeface="Calibri"/>
                <a:sym typeface="Calibri"/>
              </a:rPr>
              <a:t>Abolished slavery</a:t>
            </a:r>
            <a:endParaRPr/>
          </a:p>
          <a:p>
            <a:pPr marL="0" marR="0" lvl="0" indent="0" algn="ctr" rtl="0">
              <a:spcBef>
                <a:spcPts val="0"/>
              </a:spcBef>
              <a:spcAft>
                <a:spcPts val="0"/>
              </a:spcAft>
              <a:buNone/>
            </a:pPr>
            <a:r>
              <a:rPr lang="en-US" sz="1800">
                <a:solidFill>
                  <a:srgbClr val="252F66"/>
                </a:solidFill>
                <a:latin typeface="Calibri"/>
                <a:ea typeface="Calibri"/>
                <a:cs typeface="Calibri"/>
                <a:sym typeface="Calibri"/>
              </a:rPr>
              <a:t>1865</a:t>
            </a:r>
            <a:endParaRPr/>
          </a:p>
        </p:txBody>
      </p:sp>
      <p:sp>
        <p:nvSpPr>
          <p:cNvPr id="362" name="Google Shape;362;p41"/>
          <p:cNvSpPr/>
          <p:nvPr/>
        </p:nvSpPr>
        <p:spPr>
          <a:xfrm>
            <a:off x="3221311" y="5726677"/>
            <a:ext cx="335038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252F66"/>
                </a:solidFill>
                <a:latin typeface="Calibri"/>
                <a:ea typeface="Calibri"/>
                <a:cs typeface="Calibri"/>
                <a:sym typeface="Calibri"/>
              </a:rPr>
              <a:t>Wrote promises of freedom and equality into the Constitution</a:t>
            </a:r>
            <a:endParaRPr/>
          </a:p>
          <a:p>
            <a:pPr marL="0" marR="0" lvl="0" indent="0" algn="ctr" rtl="0">
              <a:spcBef>
                <a:spcPts val="0"/>
              </a:spcBef>
              <a:spcAft>
                <a:spcPts val="0"/>
              </a:spcAft>
              <a:buNone/>
            </a:pPr>
            <a:r>
              <a:rPr lang="en-US" sz="1800">
                <a:solidFill>
                  <a:srgbClr val="252F66"/>
                </a:solidFill>
                <a:latin typeface="Calibri"/>
                <a:ea typeface="Calibri"/>
                <a:cs typeface="Calibri"/>
                <a:sym typeface="Calibri"/>
              </a:rPr>
              <a:t>1868</a:t>
            </a:r>
            <a:endParaRPr/>
          </a:p>
        </p:txBody>
      </p:sp>
      <p:sp>
        <p:nvSpPr>
          <p:cNvPr id="363" name="Google Shape;363;p41"/>
          <p:cNvSpPr/>
          <p:nvPr/>
        </p:nvSpPr>
        <p:spPr>
          <a:xfrm>
            <a:off x="6815600" y="5684250"/>
            <a:ext cx="2393039"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252F66"/>
                </a:solidFill>
                <a:latin typeface="Calibri"/>
                <a:ea typeface="Calibri"/>
                <a:cs typeface="Calibri"/>
                <a:sym typeface="Calibri"/>
              </a:rPr>
              <a:t>Banned racial discrimination in voting</a:t>
            </a:r>
            <a:endParaRPr/>
          </a:p>
          <a:p>
            <a:pPr marL="0" marR="0" lvl="0" indent="0" algn="ctr" rtl="0">
              <a:spcBef>
                <a:spcPts val="0"/>
              </a:spcBef>
              <a:spcAft>
                <a:spcPts val="0"/>
              </a:spcAft>
              <a:buNone/>
            </a:pPr>
            <a:r>
              <a:rPr lang="en-US" sz="1800">
                <a:solidFill>
                  <a:srgbClr val="252F66"/>
                </a:solidFill>
                <a:latin typeface="Calibri"/>
                <a:ea typeface="Calibri"/>
                <a:cs typeface="Calibri"/>
                <a:sym typeface="Calibri"/>
              </a:rPr>
              <a:t>1870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67"/>
        <p:cNvGrpSpPr/>
        <p:nvPr/>
      </p:nvGrpSpPr>
      <p:grpSpPr>
        <a:xfrm>
          <a:off x="0" y="0"/>
          <a:ext cx="0" cy="0"/>
          <a:chOff x="0" y="0"/>
          <a:chExt cx="0" cy="0"/>
        </a:xfrm>
      </p:grpSpPr>
      <p:sp>
        <p:nvSpPr>
          <p:cNvPr id="368" name="Google Shape;368;p42"/>
          <p:cNvSpPr/>
          <p:nvPr/>
        </p:nvSpPr>
        <p:spPr>
          <a:xfrm>
            <a:off x="636105" y="395334"/>
            <a:ext cx="8048192" cy="70601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b="1" i="0" u="none" strike="noStrike" cap="none">
                <a:solidFill>
                  <a:srgbClr val="FFFFFF"/>
                </a:solidFill>
                <a:latin typeface="Quattrocento Sans"/>
                <a:ea typeface="Quattrocento Sans"/>
                <a:cs typeface="Quattrocento Sans"/>
                <a:sym typeface="Quattrocento Sans"/>
              </a:rPr>
              <a:t>OTHER AMENDMENTS </a:t>
            </a:r>
            <a:endParaRPr/>
          </a:p>
        </p:txBody>
      </p:sp>
      <p:sp>
        <p:nvSpPr>
          <p:cNvPr id="369" name="Google Shape;369;p42"/>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70" name="Google Shape;370;p42"/>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371" name="Google Shape;371;p42"/>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372" name="Google Shape;372;p42"/>
          <p:cNvPicPr preferRelativeResize="0"/>
          <p:nvPr/>
        </p:nvPicPr>
        <p:blipFill rotWithShape="1">
          <a:blip r:embed="rId4">
            <a:alphaModFix/>
          </a:blip>
          <a:srcRect/>
          <a:stretch/>
        </p:blipFill>
        <p:spPr>
          <a:xfrm>
            <a:off x="10040690" y="798720"/>
            <a:ext cx="1844525" cy="1079722"/>
          </a:xfrm>
          <a:prstGeom prst="rect">
            <a:avLst/>
          </a:prstGeom>
          <a:noFill/>
          <a:ln>
            <a:noFill/>
          </a:ln>
        </p:spPr>
      </p:pic>
      <p:sp>
        <p:nvSpPr>
          <p:cNvPr id="373" name="Google Shape;373;p42"/>
          <p:cNvSpPr/>
          <p:nvPr/>
        </p:nvSpPr>
        <p:spPr>
          <a:xfrm>
            <a:off x="482711" y="1401388"/>
            <a:ext cx="8944415"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52F66"/>
                </a:solidFill>
                <a:latin typeface="Calibri"/>
                <a:ea typeface="Calibri"/>
                <a:cs typeface="Calibri"/>
                <a:sym typeface="Calibri"/>
              </a:rPr>
              <a:t>19th Amendment: </a:t>
            </a:r>
            <a:r>
              <a:rPr lang="en-US" sz="2800">
                <a:solidFill>
                  <a:srgbClr val="252F66"/>
                </a:solidFill>
                <a:latin typeface="Calibri"/>
                <a:ea typeface="Calibri"/>
                <a:cs typeface="Calibri"/>
                <a:sym typeface="Calibri"/>
              </a:rPr>
              <a:t>Protected women against discrimination at the ballot box</a:t>
            </a:r>
            <a:endParaRPr/>
          </a:p>
        </p:txBody>
      </p:sp>
      <p:pic>
        <p:nvPicPr>
          <p:cNvPr id="374" name="Google Shape;374;p42"/>
          <p:cNvPicPr preferRelativeResize="0"/>
          <p:nvPr/>
        </p:nvPicPr>
        <p:blipFill rotWithShape="1">
          <a:blip r:embed="rId5">
            <a:alphaModFix/>
          </a:blip>
          <a:srcRect/>
          <a:stretch/>
        </p:blipFill>
        <p:spPr>
          <a:xfrm>
            <a:off x="2054012" y="2525373"/>
            <a:ext cx="6242495" cy="384059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78"/>
        <p:cNvGrpSpPr/>
        <p:nvPr/>
      </p:nvGrpSpPr>
      <p:grpSpPr>
        <a:xfrm>
          <a:off x="0" y="0"/>
          <a:ext cx="0" cy="0"/>
          <a:chOff x="0" y="0"/>
          <a:chExt cx="0" cy="0"/>
        </a:xfrm>
      </p:grpSpPr>
      <p:sp>
        <p:nvSpPr>
          <p:cNvPr id="379" name="Google Shape;379;p43"/>
          <p:cNvSpPr/>
          <p:nvPr/>
        </p:nvSpPr>
        <p:spPr>
          <a:xfrm>
            <a:off x="636105" y="395334"/>
            <a:ext cx="8048192" cy="70601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b="1" i="0" u="none" strike="noStrike" cap="none">
                <a:solidFill>
                  <a:srgbClr val="FFFFFF"/>
                </a:solidFill>
                <a:latin typeface="Quattrocento Sans"/>
                <a:ea typeface="Quattrocento Sans"/>
                <a:cs typeface="Quattrocento Sans"/>
                <a:sym typeface="Quattrocento Sans"/>
              </a:rPr>
              <a:t>OTHER AMENDMENTS </a:t>
            </a:r>
            <a:endParaRPr/>
          </a:p>
        </p:txBody>
      </p:sp>
      <p:sp>
        <p:nvSpPr>
          <p:cNvPr id="380" name="Google Shape;380;p43"/>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81" name="Google Shape;381;p43"/>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382" name="Google Shape;382;p43"/>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383" name="Google Shape;383;p43"/>
          <p:cNvPicPr preferRelativeResize="0"/>
          <p:nvPr/>
        </p:nvPicPr>
        <p:blipFill rotWithShape="1">
          <a:blip r:embed="rId4">
            <a:alphaModFix/>
          </a:blip>
          <a:srcRect/>
          <a:stretch/>
        </p:blipFill>
        <p:spPr>
          <a:xfrm>
            <a:off x="10040690" y="798720"/>
            <a:ext cx="1844525" cy="1079722"/>
          </a:xfrm>
          <a:prstGeom prst="rect">
            <a:avLst/>
          </a:prstGeom>
          <a:noFill/>
          <a:ln>
            <a:noFill/>
          </a:ln>
        </p:spPr>
      </p:pic>
      <p:sp>
        <p:nvSpPr>
          <p:cNvPr id="384" name="Google Shape;384;p43"/>
          <p:cNvSpPr/>
          <p:nvPr/>
        </p:nvSpPr>
        <p:spPr>
          <a:xfrm>
            <a:off x="5017477" y="2090172"/>
            <a:ext cx="4490053"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52F66"/>
                </a:solidFill>
                <a:latin typeface="Calibri"/>
                <a:ea typeface="Calibri"/>
                <a:cs typeface="Calibri"/>
                <a:sym typeface="Calibri"/>
              </a:rPr>
              <a:t>18th Amendment: </a:t>
            </a:r>
            <a:r>
              <a:rPr lang="en-US" sz="2800">
                <a:solidFill>
                  <a:srgbClr val="252F66"/>
                </a:solidFill>
                <a:latin typeface="Calibri"/>
                <a:ea typeface="Calibri"/>
                <a:cs typeface="Calibri"/>
                <a:sym typeface="Calibri"/>
              </a:rPr>
              <a:t>Banned the sale, manufacture, and transportation of alcohol throughout the nation </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b="1">
                <a:solidFill>
                  <a:srgbClr val="252F66"/>
                </a:solidFill>
                <a:latin typeface="Calibri"/>
                <a:ea typeface="Calibri"/>
                <a:cs typeface="Calibri"/>
                <a:sym typeface="Calibri"/>
              </a:rPr>
              <a:t>21st Amendment: </a:t>
            </a:r>
            <a:r>
              <a:rPr lang="en-US" sz="2800">
                <a:solidFill>
                  <a:srgbClr val="252F66"/>
                </a:solidFill>
                <a:latin typeface="Calibri"/>
                <a:ea typeface="Calibri"/>
                <a:cs typeface="Calibri"/>
                <a:sym typeface="Calibri"/>
              </a:rPr>
              <a:t>Repealed that failed experiment in Prohibition </a:t>
            </a:r>
            <a:endParaRPr/>
          </a:p>
        </p:txBody>
      </p:sp>
      <p:pic>
        <p:nvPicPr>
          <p:cNvPr id="385" name="Google Shape;385;p43"/>
          <p:cNvPicPr preferRelativeResize="0"/>
          <p:nvPr/>
        </p:nvPicPr>
        <p:blipFill rotWithShape="1">
          <a:blip r:embed="rId5">
            <a:alphaModFix/>
          </a:blip>
          <a:srcRect/>
          <a:stretch/>
        </p:blipFill>
        <p:spPr>
          <a:xfrm>
            <a:off x="542250" y="1957922"/>
            <a:ext cx="4117951" cy="400029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173"/>
        <p:cNvGrpSpPr/>
        <p:nvPr/>
      </p:nvGrpSpPr>
      <p:grpSpPr>
        <a:xfrm>
          <a:off x="0" y="0"/>
          <a:ext cx="0" cy="0"/>
          <a:chOff x="0" y="0"/>
          <a:chExt cx="0" cy="0"/>
        </a:xfrm>
      </p:grpSpPr>
      <p:sp>
        <p:nvSpPr>
          <p:cNvPr id="174" name="Google Shape;174;p26"/>
          <p:cNvSpPr/>
          <p:nvPr/>
        </p:nvSpPr>
        <p:spPr>
          <a:xfrm>
            <a:off x="191388" y="1297925"/>
            <a:ext cx="853235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rgbClr val="002060"/>
              </a:solidFill>
              <a:latin typeface="Quattrocento Sans"/>
              <a:ea typeface="Quattrocento Sans"/>
              <a:cs typeface="Quattrocento Sans"/>
              <a:sym typeface="Quattrocento Sans"/>
            </a:endParaRPr>
          </a:p>
        </p:txBody>
      </p:sp>
      <p:sp>
        <p:nvSpPr>
          <p:cNvPr id="175" name="Google Shape;175;p26"/>
          <p:cNvSpPr/>
          <p:nvPr/>
        </p:nvSpPr>
        <p:spPr>
          <a:xfrm>
            <a:off x="394084" y="1338581"/>
            <a:ext cx="8834741" cy="34163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rgbClr val="252F66"/>
                </a:solidFill>
                <a:latin typeface="Quattrocento Sans"/>
                <a:ea typeface="Quattrocento Sans"/>
                <a:cs typeface="Quattrocento Sans"/>
                <a:sym typeface="Quattrocento Sans"/>
              </a:rPr>
              <a:t>If you were to introduce a new Amendment—</a:t>
            </a:r>
            <a:endParaRPr/>
          </a:p>
          <a:p>
            <a:pPr marL="0" marR="0" lvl="0" indent="0" algn="ctr" rtl="0">
              <a:spcBef>
                <a:spcPts val="0"/>
              </a:spcBef>
              <a:spcAft>
                <a:spcPts val="0"/>
              </a:spcAft>
              <a:buNone/>
            </a:pPr>
            <a:r>
              <a:rPr lang="en-US" sz="5400">
                <a:solidFill>
                  <a:srgbClr val="252F66"/>
                </a:solidFill>
                <a:latin typeface="Quattrocento Sans"/>
                <a:ea typeface="Quattrocento Sans"/>
                <a:cs typeface="Quattrocento Sans"/>
                <a:sym typeface="Quattrocento Sans"/>
              </a:rPr>
              <a:t>the 28th Amendment—what would you propose?</a:t>
            </a:r>
            <a:endParaRPr/>
          </a:p>
        </p:txBody>
      </p:sp>
      <p:sp>
        <p:nvSpPr>
          <p:cNvPr id="176" name="Google Shape;176;p26"/>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77" name="Google Shape;177;p26"/>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178" name="Google Shape;178;p26"/>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179" name="Google Shape;179;p26"/>
          <p:cNvPicPr preferRelativeResize="0"/>
          <p:nvPr/>
        </p:nvPicPr>
        <p:blipFill rotWithShape="1">
          <a:blip r:embed="rId4">
            <a:alphaModFix/>
          </a:blip>
          <a:srcRect/>
          <a:stretch/>
        </p:blipFill>
        <p:spPr>
          <a:xfrm>
            <a:off x="10040690" y="798720"/>
            <a:ext cx="1844525" cy="107972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89"/>
        <p:cNvGrpSpPr/>
        <p:nvPr/>
      </p:nvGrpSpPr>
      <p:grpSpPr>
        <a:xfrm>
          <a:off x="0" y="0"/>
          <a:ext cx="0" cy="0"/>
          <a:chOff x="0" y="0"/>
          <a:chExt cx="0" cy="0"/>
        </a:xfrm>
      </p:grpSpPr>
      <p:sp>
        <p:nvSpPr>
          <p:cNvPr id="390" name="Google Shape;390;p44"/>
          <p:cNvSpPr/>
          <p:nvPr/>
        </p:nvSpPr>
        <p:spPr>
          <a:xfrm>
            <a:off x="636105" y="395334"/>
            <a:ext cx="8048192" cy="70601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b="1" i="0" u="none" strike="noStrike" cap="none">
                <a:solidFill>
                  <a:srgbClr val="FFFFFF"/>
                </a:solidFill>
                <a:latin typeface="Quattrocento Sans"/>
                <a:ea typeface="Quattrocento Sans"/>
                <a:cs typeface="Quattrocento Sans"/>
                <a:sym typeface="Quattrocento Sans"/>
              </a:rPr>
              <a:t>OTHER AMENDMENTS </a:t>
            </a:r>
            <a:endParaRPr/>
          </a:p>
        </p:txBody>
      </p:sp>
      <p:sp>
        <p:nvSpPr>
          <p:cNvPr id="391" name="Google Shape;391;p44"/>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92" name="Google Shape;392;p44"/>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393" name="Google Shape;393;p44"/>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394" name="Google Shape;394;p44"/>
          <p:cNvPicPr preferRelativeResize="0"/>
          <p:nvPr/>
        </p:nvPicPr>
        <p:blipFill rotWithShape="1">
          <a:blip r:embed="rId4">
            <a:alphaModFix/>
          </a:blip>
          <a:srcRect/>
          <a:stretch/>
        </p:blipFill>
        <p:spPr>
          <a:xfrm>
            <a:off x="10040690" y="798720"/>
            <a:ext cx="1844525" cy="1079722"/>
          </a:xfrm>
          <a:prstGeom prst="rect">
            <a:avLst/>
          </a:prstGeom>
          <a:noFill/>
          <a:ln>
            <a:noFill/>
          </a:ln>
        </p:spPr>
      </p:pic>
      <p:sp>
        <p:nvSpPr>
          <p:cNvPr id="395" name="Google Shape;395;p44"/>
          <p:cNvSpPr/>
          <p:nvPr/>
        </p:nvSpPr>
        <p:spPr>
          <a:xfrm>
            <a:off x="407411" y="1599562"/>
            <a:ext cx="9019715" cy="48320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52F66"/>
                </a:solidFill>
                <a:latin typeface="Calibri"/>
                <a:ea typeface="Calibri"/>
                <a:cs typeface="Calibri"/>
                <a:sym typeface="Calibri"/>
              </a:rPr>
              <a:t>12th Amendment: </a:t>
            </a:r>
            <a:r>
              <a:rPr lang="en-US" sz="2800">
                <a:solidFill>
                  <a:srgbClr val="252F66"/>
                </a:solidFill>
                <a:latin typeface="Calibri"/>
                <a:ea typeface="Calibri"/>
                <a:cs typeface="Calibri"/>
                <a:sym typeface="Calibri"/>
              </a:rPr>
              <a:t>Altered the Electoral College </a:t>
            </a:r>
            <a:endParaRPr/>
          </a:p>
          <a:p>
            <a:pPr marL="0" marR="0" lvl="0" indent="0" algn="l" rtl="0">
              <a:spcBef>
                <a:spcPts val="0"/>
              </a:spcBef>
              <a:spcAft>
                <a:spcPts val="0"/>
              </a:spcAft>
              <a:buNone/>
            </a:pPr>
            <a:r>
              <a:rPr lang="en-US" sz="2800" b="1">
                <a:solidFill>
                  <a:srgbClr val="252F66"/>
                </a:solidFill>
                <a:latin typeface="Calibri"/>
                <a:ea typeface="Calibri"/>
                <a:cs typeface="Calibri"/>
                <a:sym typeface="Calibri"/>
              </a:rPr>
              <a:t>16th Amendment: </a:t>
            </a:r>
            <a:r>
              <a:rPr lang="en-US" sz="2800">
                <a:solidFill>
                  <a:srgbClr val="252F66"/>
                </a:solidFill>
                <a:latin typeface="Calibri"/>
                <a:ea typeface="Calibri"/>
                <a:cs typeface="Calibri"/>
                <a:sym typeface="Calibri"/>
              </a:rPr>
              <a:t>Gave the national government the power to collect an income tax </a:t>
            </a:r>
            <a:endParaRPr/>
          </a:p>
          <a:p>
            <a:pPr marL="0" marR="0" lvl="0" indent="0" algn="l" rtl="0">
              <a:spcBef>
                <a:spcPts val="0"/>
              </a:spcBef>
              <a:spcAft>
                <a:spcPts val="0"/>
              </a:spcAft>
              <a:buNone/>
            </a:pPr>
            <a:r>
              <a:rPr lang="en-US" sz="2800" b="1">
                <a:solidFill>
                  <a:srgbClr val="252F66"/>
                </a:solidFill>
                <a:latin typeface="Calibri"/>
                <a:ea typeface="Calibri"/>
                <a:cs typeface="Calibri"/>
                <a:sym typeface="Calibri"/>
              </a:rPr>
              <a:t>17th Amendment: </a:t>
            </a:r>
            <a:r>
              <a:rPr lang="en-US" sz="2800">
                <a:solidFill>
                  <a:srgbClr val="252F66"/>
                </a:solidFill>
                <a:latin typeface="Calibri"/>
                <a:ea typeface="Calibri"/>
                <a:cs typeface="Calibri"/>
                <a:sym typeface="Calibri"/>
              </a:rPr>
              <a:t>Gave the American people the power to vote directly for their Senators </a:t>
            </a:r>
            <a:endParaRPr/>
          </a:p>
          <a:p>
            <a:pPr marL="0" marR="0" lvl="0" indent="0" algn="l" rtl="0">
              <a:spcBef>
                <a:spcPts val="0"/>
              </a:spcBef>
              <a:spcAft>
                <a:spcPts val="0"/>
              </a:spcAft>
              <a:buNone/>
            </a:pPr>
            <a:r>
              <a:rPr lang="en-US" sz="2800" b="1">
                <a:solidFill>
                  <a:srgbClr val="252F66"/>
                </a:solidFill>
                <a:latin typeface="Calibri"/>
                <a:ea typeface="Calibri"/>
                <a:cs typeface="Calibri"/>
                <a:sym typeface="Calibri"/>
              </a:rPr>
              <a:t>22nd Amendment: </a:t>
            </a:r>
            <a:r>
              <a:rPr lang="en-US" sz="2800">
                <a:solidFill>
                  <a:srgbClr val="252F66"/>
                </a:solidFill>
                <a:latin typeface="Calibri"/>
                <a:ea typeface="Calibri"/>
                <a:cs typeface="Calibri"/>
                <a:sym typeface="Calibri"/>
              </a:rPr>
              <a:t>Limited the President to two terms </a:t>
            </a:r>
            <a:endParaRPr/>
          </a:p>
          <a:p>
            <a:pPr marL="0" marR="0" lvl="0" indent="0" algn="l" rtl="0">
              <a:spcBef>
                <a:spcPts val="0"/>
              </a:spcBef>
              <a:spcAft>
                <a:spcPts val="0"/>
              </a:spcAft>
              <a:buNone/>
            </a:pPr>
            <a:r>
              <a:rPr lang="en-US" sz="2800" b="1">
                <a:solidFill>
                  <a:srgbClr val="252F66"/>
                </a:solidFill>
                <a:latin typeface="Calibri"/>
                <a:ea typeface="Calibri"/>
                <a:cs typeface="Calibri"/>
                <a:sym typeface="Calibri"/>
              </a:rPr>
              <a:t>23rd Amendment: </a:t>
            </a:r>
            <a:r>
              <a:rPr lang="en-US" sz="2800">
                <a:solidFill>
                  <a:srgbClr val="252F66"/>
                </a:solidFill>
                <a:latin typeface="Calibri"/>
                <a:ea typeface="Calibri"/>
                <a:cs typeface="Calibri"/>
                <a:sym typeface="Calibri"/>
              </a:rPr>
              <a:t>Gave D.C. voters the power to vote for President </a:t>
            </a:r>
            <a:endParaRPr/>
          </a:p>
          <a:p>
            <a:pPr marL="0" marR="0" lvl="0" indent="0" algn="l" rtl="0">
              <a:spcBef>
                <a:spcPts val="0"/>
              </a:spcBef>
              <a:spcAft>
                <a:spcPts val="0"/>
              </a:spcAft>
              <a:buNone/>
            </a:pPr>
            <a:r>
              <a:rPr lang="en-US" sz="2800" b="1">
                <a:solidFill>
                  <a:srgbClr val="252F66"/>
                </a:solidFill>
                <a:latin typeface="Calibri"/>
                <a:ea typeface="Calibri"/>
                <a:cs typeface="Calibri"/>
                <a:sym typeface="Calibri"/>
              </a:rPr>
              <a:t>24th Amendment: </a:t>
            </a:r>
            <a:r>
              <a:rPr lang="en-US" sz="2800">
                <a:solidFill>
                  <a:srgbClr val="252F66"/>
                </a:solidFill>
                <a:latin typeface="Calibri"/>
                <a:ea typeface="Calibri"/>
                <a:cs typeface="Calibri"/>
                <a:sym typeface="Calibri"/>
              </a:rPr>
              <a:t>Abolished poll taxes in national elections</a:t>
            </a:r>
            <a:endParaRPr/>
          </a:p>
          <a:p>
            <a:pPr marL="0" marR="0" lvl="0" indent="0" algn="l" rtl="0">
              <a:spcBef>
                <a:spcPts val="0"/>
              </a:spcBef>
              <a:spcAft>
                <a:spcPts val="0"/>
              </a:spcAft>
              <a:buNone/>
            </a:pPr>
            <a:r>
              <a:rPr lang="en-US" sz="2800" b="1">
                <a:solidFill>
                  <a:srgbClr val="252F66"/>
                </a:solidFill>
                <a:latin typeface="Calibri"/>
                <a:ea typeface="Calibri"/>
                <a:cs typeface="Calibri"/>
                <a:sym typeface="Calibri"/>
              </a:rPr>
              <a:t>26th Amendment: </a:t>
            </a:r>
            <a:r>
              <a:rPr lang="en-US" sz="2800">
                <a:solidFill>
                  <a:srgbClr val="252F66"/>
                </a:solidFill>
                <a:latin typeface="Calibri"/>
                <a:ea typeface="Calibri"/>
                <a:cs typeface="Calibri"/>
                <a:sym typeface="Calibri"/>
              </a:rPr>
              <a:t>Protected the voting rights of those 18 and older from age discrimination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399"/>
        <p:cNvGrpSpPr/>
        <p:nvPr/>
      </p:nvGrpSpPr>
      <p:grpSpPr>
        <a:xfrm>
          <a:off x="0" y="0"/>
          <a:ext cx="0" cy="0"/>
          <a:chOff x="0" y="0"/>
          <a:chExt cx="0" cy="0"/>
        </a:xfrm>
      </p:grpSpPr>
      <p:sp>
        <p:nvSpPr>
          <p:cNvPr id="400" name="Google Shape;400;p45"/>
          <p:cNvSpPr/>
          <p:nvPr/>
        </p:nvSpPr>
        <p:spPr>
          <a:xfrm>
            <a:off x="191388" y="1297925"/>
            <a:ext cx="853235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rgbClr val="002060"/>
              </a:solidFill>
              <a:latin typeface="Quattrocento Sans"/>
              <a:ea typeface="Quattrocento Sans"/>
              <a:cs typeface="Quattrocento Sans"/>
              <a:sym typeface="Quattrocento Sans"/>
            </a:endParaRPr>
          </a:p>
        </p:txBody>
      </p:sp>
      <p:sp>
        <p:nvSpPr>
          <p:cNvPr id="401" name="Google Shape;401;p45"/>
          <p:cNvSpPr/>
          <p:nvPr/>
        </p:nvSpPr>
        <p:spPr>
          <a:xfrm>
            <a:off x="430342" y="2237199"/>
            <a:ext cx="8834741"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2060"/>
                </a:solidFill>
                <a:latin typeface="Calibri"/>
                <a:ea typeface="Calibri"/>
                <a:cs typeface="Calibri"/>
                <a:sym typeface="Calibri"/>
              </a:rPr>
              <a:t>The Founding generation didn’t believe that it had a monopoly on constitutional wisdom.  Therefore, the Founders set out a formal amendment process that allowed later generations to revise our nation’s charter and “form a more perfect Union.”  They wrote this process into Article V of the Constitution.</a:t>
            </a:r>
            <a:endParaRPr/>
          </a:p>
        </p:txBody>
      </p:sp>
      <p:sp>
        <p:nvSpPr>
          <p:cNvPr id="402" name="Google Shape;402;p45"/>
          <p:cNvSpPr/>
          <p:nvPr/>
        </p:nvSpPr>
        <p:spPr>
          <a:xfrm>
            <a:off x="2260004" y="1336278"/>
            <a:ext cx="4880344" cy="584775"/>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cap="none">
                <a:solidFill>
                  <a:srgbClr val="FFFFFF"/>
                </a:solidFill>
                <a:latin typeface="Quattrocento Sans"/>
                <a:ea typeface="Quattrocento Sans"/>
                <a:cs typeface="Quattrocento Sans"/>
                <a:sym typeface="Quattrocento Sans"/>
              </a:rPr>
              <a:t>BIG IDEA</a:t>
            </a:r>
            <a:endParaRPr/>
          </a:p>
        </p:txBody>
      </p:sp>
      <p:sp>
        <p:nvSpPr>
          <p:cNvPr id="403" name="Google Shape;403;p45"/>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04" name="Google Shape;404;p45"/>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405" name="Google Shape;405;p45"/>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406" name="Google Shape;406;p45"/>
          <p:cNvPicPr preferRelativeResize="0"/>
          <p:nvPr/>
        </p:nvPicPr>
        <p:blipFill rotWithShape="1">
          <a:blip r:embed="rId4">
            <a:alphaModFix/>
          </a:blip>
          <a:srcRect/>
          <a:stretch/>
        </p:blipFill>
        <p:spPr>
          <a:xfrm>
            <a:off x="10040690" y="798720"/>
            <a:ext cx="1844525" cy="10797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6EEF7"/>
        </a:solidFill>
        <a:effectLst/>
      </p:bgPr>
    </p:bg>
    <p:spTree>
      <p:nvGrpSpPr>
        <p:cNvPr id="1" name="Shape 410"/>
        <p:cNvGrpSpPr/>
        <p:nvPr/>
      </p:nvGrpSpPr>
      <p:grpSpPr>
        <a:xfrm>
          <a:off x="0" y="0"/>
          <a:ext cx="0" cy="0"/>
          <a:chOff x="0" y="0"/>
          <a:chExt cx="0" cy="0"/>
        </a:xfrm>
      </p:grpSpPr>
      <p:pic>
        <p:nvPicPr>
          <p:cNvPr id="411" name="Google Shape;411;p46"/>
          <p:cNvPicPr preferRelativeResize="0"/>
          <p:nvPr/>
        </p:nvPicPr>
        <p:blipFill rotWithShape="1">
          <a:blip r:embed="rId3">
            <a:alphaModFix/>
          </a:blip>
          <a:srcRect/>
          <a:stretch/>
        </p:blipFill>
        <p:spPr>
          <a:xfrm>
            <a:off x="760540" y="1338581"/>
            <a:ext cx="3269960" cy="4989702"/>
          </a:xfrm>
          <a:prstGeom prst="rect">
            <a:avLst/>
          </a:prstGeom>
          <a:noFill/>
          <a:ln>
            <a:noFill/>
          </a:ln>
          <a:effectLst>
            <a:outerShdw blurRad="292100" dist="139700" dir="2700000" algn="tl" rotWithShape="0">
              <a:srgbClr val="333333">
                <a:alpha val="64705"/>
              </a:srgbClr>
            </a:outerShdw>
          </a:effectLst>
        </p:spPr>
      </p:pic>
      <p:pic>
        <p:nvPicPr>
          <p:cNvPr id="412" name="Google Shape;412;p46"/>
          <p:cNvPicPr preferRelativeResize="0"/>
          <p:nvPr/>
        </p:nvPicPr>
        <p:blipFill rotWithShape="1">
          <a:blip r:embed="rId4">
            <a:alphaModFix/>
          </a:blip>
          <a:srcRect/>
          <a:stretch/>
        </p:blipFill>
        <p:spPr>
          <a:xfrm>
            <a:off x="3355761" y="3123056"/>
            <a:ext cx="2171370" cy="3388950"/>
          </a:xfrm>
          <a:prstGeom prst="rect">
            <a:avLst/>
          </a:prstGeom>
          <a:noFill/>
          <a:ln>
            <a:noFill/>
          </a:ln>
          <a:effectLst>
            <a:outerShdw blurRad="292100" dist="139700" dir="2700000" algn="tl" rotWithShape="0">
              <a:srgbClr val="333333">
                <a:alpha val="64705"/>
              </a:srgbClr>
            </a:outerShdw>
          </a:effectLst>
        </p:spPr>
      </p:pic>
      <p:sp>
        <p:nvSpPr>
          <p:cNvPr id="413" name="Google Shape;413;p46"/>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14" name="Google Shape;414;p46"/>
          <p:cNvPicPr preferRelativeResize="0"/>
          <p:nvPr/>
        </p:nvPicPr>
        <p:blipFill rotWithShape="1">
          <a:blip r:embed="rId5">
            <a:alphaModFix/>
          </a:blip>
          <a:srcRect/>
          <a:stretch/>
        </p:blipFill>
        <p:spPr>
          <a:xfrm>
            <a:off x="9909971" y="5200268"/>
            <a:ext cx="1924931" cy="1052819"/>
          </a:xfrm>
          <a:prstGeom prst="rect">
            <a:avLst/>
          </a:prstGeom>
          <a:noFill/>
          <a:ln>
            <a:noFill/>
          </a:ln>
        </p:spPr>
      </p:pic>
      <p:sp>
        <p:nvSpPr>
          <p:cNvPr id="415" name="Google Shape;415;p46"/>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416" name="Google Shape;416;p46"/>
          <p:cNvPicPr preferRelativeResize="0"/>
          <p:nvPr/>
        </p:nvPicPr>
        <p:blipFill rotWithShape="1">
          <a:blip r:embed="rId6">
            <a:alphaModFix/>
          </a:blip>
          <a:srcRect/>
          <a:stretch/>
        </p:blipFill>
        <p:spPr>
          <a:xfrm>
            <a:off x="10040690" y="798720"/>
            <a:ext cx="1844525" cy="1079722"/>
          </a:xfrm>
          <a:prstGeom prst="rect">
            <a:avLst/>
          </a:prstGeom>
          <a:noFill/>
          <a:ln>
            <a:noFill/>
          </a:ln>
        </p:spPr>
      </p:pic>
      <p:sp>
        <p:nvSpPr>
          <p:cNvPr id="417" name="Google Shape;417;p46"/>
          <p:cNvSpPr/>
          <p:nvPr/>
        </p:nvSpPr>
        <p:spPr>
          <a:xfrm>
            <a:off x="636105" y="395334"/>
            <a:ext cx="8048192" cy="70601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b="1" i="0" u="none" strike="noStrike" cap="none">
                <a:solidFill>
                  <a:srgbClr val="FFFFFF"/>
                </a:solidFill>
                <a:latin typeface="Quattrocento Sans"/>
                <a:ea typeface="Quattrocento Sans"/>
                <a:cs typeface="Quattrocento Sans"/>
                <a:sym typeface="Quattrocento Sans"/>
              </a:rPr>
              <a:t>THE ARTICLES OF CONFEDERATION</a:t>
            </a:r>
            <a:endParaRPr/>
          </a:p>
        </p:txBody>
      </p:sp>
      <p:sp>
        <p:nvSpPr>
          <p:cNvPr id="418" name="Google Shape;418;p46"/>
          <p:cNvSpPr/>
          <p:nvPr/>
        </p:nvSpPr>
        <p:spPr>
          <a:xfrm>
            <a:off x="5976154" y="1388773"/>
            <a:ext cx="3395561"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252F66"/>
                </a:solidFill>
                <a:latin typeface="Calibri"/>
                <a:ea typeface="Calibri"/>
                <a:cs typeface="Calibri"/>
                <a:sym typeface="Calibri"/>
              </a:rPr>
              <a:t>Under the Articles, any amendment required the unanimous vote of all thirteen states.</a:t>
            </a:r>
            <a:endParaRPr/>
          </a:p>
          <a:p>
            <a:pPr marL="0" marR="0" lvl="0" indent="0" algn="l" rtl="0">
              <a:spcBef>
                <a:spcPts val="0"/>
              </a:spcBef>
              <a:spcAft>
                <a:spcPts val="0"/>
              </a:spcAft>
              <a:buNone/>
            </a:pPr>
            <a:endParaRPr sz="3200">
              <a:solidFill>
                <a:srgbClr val="252F66"/>
              </a:solidFill>
              <a:latin typeface="Calibri"/>
              <a:ea typeface="Calibri"/>
              <a:cs typeface="Calibri"/>
              <a:sym typeface="Calibri"/>
            </a:endParaRPr>
          </a:p>
          <a:p>
            <a:pPr marL="0" marR="0" lvl="0" indent="0" algn="l" rtl="0">
              <a:spcBef>
                <a:spcPts val="0"/>
              </a:spcBef>
              <a:spcAft>
                <a:spcPts val="0"/>
              </a:spcAft>
              <a:buNone/>
            </a:pPr>
            <a:r>
              <a:rPr lang="en-US" sz="3200">
                <a:solidFill>
                  <a:srgbClr val="252F66"/>
                </a:solidFill>
                <a:latin typeface="Calibri"/>
                <a:ea typeface="Calibri"/>
                <a:cs typeface="Calibri"/>
                <a:sym typeface="Calibri"/>
              </a:rPr>
              <a:t>Practically speaking, this made the Articles impossible amend.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23"/>
        <p:cNvGrpSpPr/>
        <p:nvPr/>
      </p:nvGrpSpPr>
      <p:grpSpPr>
        <a:xfrm>
          <a:off x="0" y="0"/>
          <a:ext cx="0" cy="0"/>
          <a:chOff x="0" y="0"/>
          <a:chExt cx="0" cy="0"/>
        </a:xfrm>
      </p:grpSpPr>
      <p:pic>
        <p:nvPicPr>
          <p:cNvPr id="424" name="Google Shape;424;p47" descr="Constitutional Convention | History &amp; Compromises | Britannica"/>
          <p:cNvPicPr preferRelativeResize="0"/>
          <p:nvPr/>
        </p:nvPicPr>
        <p:blipFill rotWithShape="1">
          <a:blip r:embed="rId3">
            <a:alphaModFix/>
          </a:blip>
          <a:srcRect/>
          <a:stretch/>
        </p:blipFill>
        <p:spPr>
          <a:xfrm>
            <a:off x="427831" y="1892666"/>
            <a:ext cx="4716839" cy="3938108"/>
          </a:xfrm>
          <a:prstGeom prst="rect">
            <a:avLst/>
          </a:prstGeom>
          <a:noFill/>
          <a:ln>
            <a:noFill/>
          </a:ln>
          <a:effectLst>
            <a:outerShdw blurRad="292100" dist="139700" dir="2700000" algn="tl" rotWithShape="0">
              <a:srgbClr val="333333">
                <a:alpha val="64705"/>
              </a:srgbClr>
            </a:outerShdw>
          </a:effectLst>
        </p:spPr>
      </p:pic>
      <p:sp>
        <p:nvSpPr>
          <p:cNvPr id="425" name="Google Shape;425;p47"/>
          <p:cNvSpPr txBox="1"/>
          <p:nvPr/>
        </p:nvSpPr>
        <p:spPr>
          <a:xfrm>
            <a:off x="995854" y="388349"/>
            <a:ext cx="7929925" cy="95410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b="1" i="0" u="none" strike="noStrike" cap="none">
                <a:solidFill>
                  <a:srgbClr val="FFFFFF"/>
                </a:solidFill>
                <a:latin typeface="Quattrocento Sans"/>
                <a:ea typeface="Quattrocento Sans"/>
                <a:cs typeface="Quattrocento Sans"/>
                <a:sym typeface="Quattrocento Sans"/>
              </a:rPr>
              <a:t>CONSTITUTIONAL CONVENTION</a:t>
            </a:r>
            <a:br>
              <a:rPr lang="en-US" sz="4000" b="0" i="0" u="none" strike="noStrike" cap="none">
                <a:solidFill>
                  <a:srgbClr val="FFFFFF"/>
                </a:solidFill>
                <a:latin typeface="Calibri"/>
                <a:ea typeface="Calibri"/>
                <a:cs typeface="Calibri"/>
                <a:sym typeface="Calibri"/>
              </a:rPr>
            </a:br>
            <a:r>
              <a:rPr lang="en-US" sz="2800" b="0" i="0" u="none" strike="noStrike" cap="none">
                <a:solidFill>
                  <a:srgbClr val="FFFFFF"/>
                </a:solidFill>
                <a:latin typeface="Calibri"/>
                <a:ea typeface="Calibri"/>
                <a:cs typeface="Calibri"/>
                <a:sym typeface="Calibri"/>
              </a:rPr>
              <a:t>May to September 1787, Philadelphia, PA </a:t>
            </a:r>
            <a:endParaRPr/>
          </a:p>
        </p:txBody>
      </p:sp>
      <p:sp>
        <p:nvSpPr>
          <p:cNvPr id="426" name="Google Shape;426;p47"/>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27" name="Google Shape;427;p47"/>
          <p:cNvPicPr preferRelativeResize="0"/>
          <p:nvPr/>
        </p:nvPicPr>
        <p:blipFill rotWithShape="1">
          <a:blip r:embed="rId4">
            <a:alphaModFix/>
          </a:blip>
          <a:srcRect/>
          <a:stretch/>
        </p:blipFill>
        <p:spPr>
          <a:xfrm>
            <a:off x="9909971" y="5200268"/>
            <a:ext cx="1924931" cy="1052819"/>
          </a:xfrm>
          <a:prstGeom prst="rect">
            <a:avLst/>
          </a:prstGeom>
          <a:noFill/>
          <a:ln>
            <a:noFill/>
          </a:ln>
        </p:spPr>
      </p:pic>
      <p:sp>
        <p:nvSpPr>
          <p:cNvPr id="428" name="Google Shape;428;p47"/>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429" name="Google Shape;429;p47"/>
          <p:cNvPicPr preferRelativeResize="0"/>
          <p:nvPr/>
        </p:nvPicPr>
        <p:blipFill rotWithShape="1">
          <a:blip r:embed="rId5">
            <a:alphaModFix/>
          </a:blip>
          <a:srcRect/>
          <a:stretch/>
        </p:blipFill>
        <p:spPr>
          <a:xfrm>
            <a:off x="10040690" y="798720"/>
            <a:ext cx="1844525" cy="1079722"/>
          </a:xfrm>
          <a:prstGeom prst="rect">
            <a:avLst/>
          </a:prstGeom>
          <a:noFill/>
          <a:ln>
            <a:noFill/>
          </a:ln>
        </p:spPr>
      </p:pic>
      <p:sp>
        <p:nvSpPr>
          <p:cNvPr id="430" name="Google Shape;430;p47"/>
          <p:cNvSpPr/>
          <p:nvPr/>
        </p:nvSpPr>
        <p:spPr>
          <a:xfrm>
            <a:off x="5620215" y="2105853"/>
            <a:ext cx="3709630"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At the Convention, the delegates looked to write into the new Constitution an amendment process that was still demanding—but also much easier to meet than the unanimity requirement of the Articles of Confederation.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434"/>
        <p:cNvGrpSpPr/>
        <p:nvPr/>
      </p:nvGrpSpPr>
      <p:grpSpPr>
        <a:xfrm>
          <a:off x="0" y="0"/>
          <a:ext cx="0" cy="0"/>
          <a:chOff x="0" y="0"/>
          <a:chExt cx="0" cy="0"/>
        </a:xfrm>
      </p:grpSpPr>
      <p:pic>
        <p:nvPicPr>
          <p:cNvPr id="435" name="Google Shape;435;p48"/>
          <p:cNvPicPr preferRelativeResize="0"/>
          <p:nvPr/>
        </p:nvPicPr>
        <p:blipFill rotWithShape="1">
          <a:blip r:embed="rId3">
            <a:alphaModFix/>
          </a:blip>
          <a:srcRect/>
          <a:stretch/>
        </p:blipFill>
        <p:spPr>
          <a:xfrm>
            <a:off x="693396" y="1835833"/>
            <a:ext cx="3772807" cy="4398350"/>
          </a:xfrm>
          <a:prstGeom prst="rect">
            <a:avLst/>
          </a:prstGeom>
          <a:noFill/>
          <a:ln>
            <a:noFill/>
          </a:ln>
          <a:effectLst>
            <a:outerShdw blurRad="292100" dist="139700" dir="2700000" algn="tl" rotWithShape="0">
              <a:srgbClr val="333333">
                <a:alpha val="64705"/>
              </a:srgbClr>
            </a:outerShdw>
          </a:effectLst>
        </p:spPr>
      </p:pic>
      <p:sp>
        <p:nvSpPr>
          <p:cNvPr id="436" name="Google Shape;436;p48"/>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37" name="Google Shape;437;p48"/>
          <p:cNvPicPr preferRelativeResize="0"/>
          <p:nvPr/>
        </p:nvPicPr>
        <p:blipFill rotWithShape="1">
          <a:blip r:embed="rId4">
            <a:alphaModFix/>
          </a:blip>
          <a:srcRect/>
          <a:stretch/>
        </p:blipFill>
        <p:spPr>
          <a:xfrm>
            <a:off x="9909971" y="5200268"/>
            <a:ext cx="1924931" cy="1052819"/>
          </a:xfrm>
          <a:prstGeom prst="rect">
            <a:avLst/>
          </a:prstGeom>
          <a:noFill/>
          <a:ln>
            <a:noFill/>
          </a:ln>
        </p:spPr>
      </p:pic>
      <p:sp>
        <p:nvSpPr>
          <p:cNvPr id="438" name="Google Shape;438;p48"/>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439" name="Google Shape;439;p48"/>
          <p:cNvPicPr preferRelativeResize="0"/>
          <p:nvPr/>
        </p:nvPicPr>
        <p:blipFill rotWithShape="1">
          <a:blip r:embed="rId5">
            <a:alphaModFix/>
          </a:blip>
          <a:srcRect/>
          <a:stretch/>
        </p:blipFill>
        <p:spPr>
          <a:xfrm>
            <a:off x="10040690" y="798720"/>
            <a:ext cx="1844525" cy="1079722"/>
          </a:xfrm>
          <a:prstGeom prst="rect">
            <a:avLst/>
          </a:prstGeom>
          <a:noFill/>
          <a:ln>
            <a:noFill/>
          </a:ln>
        </p:spPr>
      </p:pic>
      <p:sp>
        <p:nvSpPr>
          <p:cNvPr id="440" name="Google Shape;440;p48"/>
          <p:cNvSpPr txBox="1"/>
          <p:nvPr/>
        </p:nvSpPr>
        <p:spPr>
          <a:xfrm>
            <a:off x="271279" y="5200268"/>
            <a:ext cx="2700025" cy="85254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lt1"/>
              </a:buClr>
              <a:buSzPts val="2800"/>
              <a:buFont typeface="Quattrocento Sans"/>
              <a:buNone/>
            </a:pPr>
            <a:r>
              <a:rPr lang="en-US" sz="2800" b="1" cap="none">
                <a:solidFill>
                  <a:schemeClr val="lt1"/>
                </a:solidFill>
                <a:latin typeface="Quattrocento Sans"/>
                <a:ea typeface="Quattrocento Sans"/>
                <a:cs typeface="Quattrocento Sans"/>
                <a:sym typeface="Quattrocento Sans"/>
              </a:rPr>
              <a:t>GEORGE MASON</a:t>
            </a:r>
            <a:endParaRPr/>
          </a:p>
        </p:txBody>
      </p:sp>
      <p:sp>
        <p:nvSpPr>
          <p:cNvPr id="441" name="Google Shape;441;p48"/>
          <p:cNvSpPr/>
          <p:nvPr/>
        </p:nvSpPr>
        <p:spPr>
          <a:xfrm>
            <a:off x="5054994" y="1968894"/>
            <a:ext cx="4336497"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As George Mason explained at the Convention, the delegates wrote Article V to ensure </a:t>
            </a:r>
            <a:br>
              <a:rPr lang="en-US" sz="2400">
                <a:solidFill>
                  <a:srgbClr val="252F66"/>
                </a:solidFill>
                <a:latin typeface="Calibri"/>
                <a:ea typeface="Calibri"/>
                <a:cs typeface="Calibri"/>
                <a:sym typeface="Calibri"/>
              </a:rPr>
            </a:br>
            <a:r>
              <a:rPr lang="en-US" sz="2400" b="1">
                <a:solidFill>
                  <a:srgbClr val="252F66"/>
                </a:solidFill>
                <a:latin typeface="Calibri"/>
                <a:ea typeface="Calibri"/>
                <a:cs typeface="Calibri"/>
                <a:sym typeface="Calibri"/>
              </a:rPr>
              <a:t>“an easy, regular[,] and Constitutional way” </a:t>
            </a:r>
            <a:r>
              <a:rPr lang="en-US" sz="2400">
                <a:solidFill>
                  <a:srgbClr val="252F66"/>
                </a:solidFill>
                <a:latin typeface="Calibri"/>
                <a:ea typeface="Calibri"/>
                <a:cs typeface="Calibri"/>
                <a:sym typeface="Calibri"/>
              </a:rPr>
              <a:t>of amending the Constitution. He hoped that the Constitution might be </a:t>
            </a:r>
            <a:r>
              <a:rPr lang="en-US" sz="2400" b="1">
                <a:solidFill>
                  <a:srgbClr val="252F66"/>
                </a:solidFill>
                <a:latin typeface="Calibri"/>
                <a:ea typeface="Calibri"/>
                <a:cs typeface="Calibri"/>
                <a:sym typeface="Calibri"/>
              </a:rPr>
              <a:t>“altered with as much regularity, and as little confusion, as any act of Assembly.”</a:t>
            </a:r>
            <a:endParaRPr/>
          </a:p>
        </p:txBody>
      </p:sp>
      <p:sp>
        <p:nvSpPr>
          <p:cNvPr id="442" name="Google Shape;442;p48"/>
          <p:cNvSpPr txBox="1"/>
          <p:nvPr/>
        </p:nvSpPr>
        <p:spPr>
          <a:xfrm>
            <a:off x="1090031" y="580234"/>
            <a:ext cx="7929925" cy="52322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b="1" i="0" u="none" strike="noStrike" cap="none">
                <a:solidFill>
                  <a:srgbClr val="FFFFFF"/>
                </a:solidFill>
                <a:latin typeface="Quattrocento Sans"/>
                <a:ea typeface="Quattrocento Sans"/>
                <a:cs typeface="Quattrocento Sans"/>
                <a:sym typeface="Quattrocento Sans"/>
              </a:rPr>
              <a:t>CONSTITUTIONAL CONVENTION</a:t>
            </a: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47"/>
        <p:cNvGrpSpPr/>
        <p:nvPr/>
      </p:nvGrpSpPr>
      <p:grpSpPr>
        <a:xfrm>
          <a:off x="0" y="0"/>
          <a:ext cx="0" cy="0"/>
          <a:chOff x="0" y="0"/>
          <a:chExt cx="0" cy="0"/>
        </a:xfrm>
      </p:grpSpPr>
      <p:pic>
        <p:nvPicPr>
          <p:cNvPr id="448" name="Google Shape;448;p49"/>
          <p:cNvPicPr preferRelativeResize="0"/>
          <p:nvPr/>
        </p:nvPicPr>
        <p:blipFill rotWithShape="1">
          <a:blip r:embed="rId3">
            <a:alphaModFix/>
          </a:blip>
          <a:srcRect/>
          <a:stretch/>
        </p:blipFill>
        <p:spPr>
          <a:xfrm>
            <a:off x="582258" y="1826305"/>
            <a:ext cx="3740123" cy="4586152"/>
          </a:xfrm>
          <a:prstGeom prst="rect">
            <a:avLst/>
          </a:prstGeom>
          <a:noFill/>
          <a:ln>
            <a:noFill/>
          </a:ln>
          <a:effectLst>
            <a:outerShdw blurRad="292100" dist="139700" dir="2700000" algn="tl" rotWithShape="0">
              <a:srgbClr val="333333">
                <a:alpha val="64705"/>
              </a:srgbClr>
            </a:outerShdw>
          </a:effectLst>
        </p:spPr>
      </p:pic>
      <p:sp>
        <p:nvSpPr>
          <p:cNvPr id="449" name="Google Shape;449;p49"/>
          <p:cNvSpPr/>
          <p:nvPr/>
        </p:nvSpPr>
        <p:spPr>
          <a:xfrm>
            <a:off x="293408" y="5200268"/>
            <a:ext cx="2357567" cy="91736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Quattrocento Sans"/>
              <a:buNone/>
            </a:pPr>
            <a:r>
              <a:rPr lang="en-US" sz="2400" b="1" i="0" u="none" strike="noStrike" cap="none">
                <a:solidFill>
                  <a:srgbClr val="FFFFFF"/>
                </a:solidFill>
                <a:latin typeface="Quattrocento Sans"/>
                <a:ea typeface="Quattrocento Sans"/>
                <a:cs typeface="Quattrocento Sans"/>
                <a:sym typeface="Quattrocento Sans"/>
              </a:rPr>
              <a:t>ALEXANDER HAMILTON </a:t>
            </a:r>
            <a:endParaRPr/>
          </a:p>
        </p:txBody>
      </p:sp>
      <p:sp>
        <p:nvSpPr>
          <p:cNvPr id="450" name="Google Shape;450;p49"/>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1" name="Google Shape;451;p49"/>
          <p:cNvPicPr preferRelativeResize="0"/>
          <p:nvPr/>
        </p:nvPicPr>
        <p:blipFill rotWithShape="1">
          <a:blip r:embed="rId4">
            <a:alphaModFix/>
          </a:blip>
          <a:srcRect/>
          <a:stretch/>
        </p:blipFill>
        <p:spPr>
          <a:xfrm>
            <a:off x="9909971" y="5200268"/>
            <a:ext cx="1924931" cy="1052819"/>
          </a:xfrm>
          <a:prstGeom prst="rect">
            <a:avLst/>
          </a:prstGeom>
          <a:noFill/>
          <a:ln>
            <a:noFill/>
          </a:ln>
        </p:spPr>
      </p:pic>
      <p:sp>
        <p:nvSpPr>
          <p:cNvPr id="452" name="Google Shape;452;p49"/>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453" name="Google Shape;453;p49"/>
          <p:cNvPicPr preferRelativeResize="0"/>
          <p:nvPr/>
        </p:nvPicPr>
        <p:blipFill rotWithShape="1">
          <a:blip r:embed="rId5">
            <a:alphaModFix/>
          </a:blip>
          <a:srcRect/>
          <a:stretch/>
        </p:blipFill>
        <p:spPr>
          <a:xfrm>
            <a:off x="10040690" y="798720"/>
            <a:ext cx="1844525" cy="1079722"/>
          </a:xfrm>
          <a:prstGeom prst="rect">
            <a:avLst/>
          </a:prstGeom>
          <a:noFill/>
          <a:ln>
            <a:noFill/>
          </a:ln>
        </p:spPr>
      </p:pic>
      <p:sp>
        <p:nvSpPr>
          <p:cNvPr id="454" name="Google Shape;454;p49"/>
          <p:cNvSpPr/>
          <p:nvPr/>
        </p:nvSpPr>
        <p:spPr>
          <a:xfrm>
            <a:off x="4778211" y="1968894"/>
            <a:ext cx="4598602"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The Article V amendment process advanced a </a:t>
            </a:r>
            <a:r>
              <a:rPr lang="en-US" sz="2400" b="1">
                <a:solidFill>
                  <a:srgbClr val="252F66"/>
                </a:solidFill>
                <a:latin typeface="Calibri"/>
                <a:ea typeface="Calibri"/>
                <a:cs typeface="Calibri"/>
                <a:sym typeface="Calibri"/>
              </a:rPr>
              <a:t>“fundamental principle of republican government”—“the right of the people to alter . . . the established constitution whenever they find it inconsistent with their happiness.”</a:t>
            </a:r>
            <a:endParaRPr/>
          </a:p>
          <a:p>
            <a:pPr marL="0" marR="0" lvl="0" indent="0" algn="l" rtl="0">
              <a:spcBef>
                <a:spcPts val="0"/>
              </a:spcBef>
              <a:spcAft>
                <a:spcPts val="0"/>
              </a:spcAft>
              <a:buNone/>
            </a:pPr>
            <a:endParaRPr sz="2400" b="1">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i="1">
                <a:solidFill>
                  <a:srgbClr val="252F66"/>
                </a:solidFill>
                <a:latin typeface="Calibri"/>
                <a:ea typeface="Calibri"/>
                <a:cs typeface="Calibri"/>
                <a:sym typeface="Calibri"/>
              </a:rPr>
              <a:t>-Federalist #78 </a:t>
            </a:r>
            <a:endParaRPr/>
          </a:p>
          <a:p>
            <a:pPr marL="0" marR="0" lvl="0" indent="0" algn="l" rtl="0">
              <a:spcBef>
                <a:spcPts val="0"/>
              </a:spcBef>
              <a:spcAft>
                <a:spcPts val="0"/>
              </a:spcAft>
              <a:buNone/>
            </a:pPr>
            <a:endParaRPr sz="2400" b="1">
              <a:solidFill>
                <a:srgbClr val="252F66"/>
              </a:solidFill>
              <a:latin typeface="Calibri"/>
              <a:ea typeface="Calibri"/>
              <a:cs typeface="Calibri"/>
              <a:sym typeface="Calibri"/>
            </a:endParaRPr>
          </a:p>
        </p:txBody>
      </p:sp>
      <p:sp>
        <p:nvSpPr>
          <p:cNvPr id="455" name="Google Shape;455;p49"/>
          <p:cNvSpPr txBox="1"/>
          <p:nvPr/>
        </p:nvSpPr>
        <p:spPr>
          <a:xfrm>
            <a:off x="1090031" y="580234"/>
            <a:ext cx="7929925" cy="52322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b="1" i="0" u="none" strike="noStrike" cap="none">
                <a:solidFill>
                  <a:srgbClr val="FFFFFF"/>
                </a:solidFill>
                <a:latin typeface="Quattrocento Sans"/>
                <a:ea typeface="Quattrocento Sans"/>
                <a:cs typeface="Quattrocento Sans"/>
                <a:sym typeface="Quattrocento Sans"/>
              </a:rPr>
              <a:t>CONSTITUTIONAL CONVENTION</a:t>
            </a: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459"/>
        <p:cNvGrpSpPr/>
        <p:nvPr/>
      </p:nvGrpSpPr>
      <p:grpSpPr>
        <a:xfrm>
          <a:off x="0" y="0"/>
          <a:ext cx="0" cy="0"/>
          <a:chOff x="0" y="0"/>
          <a:chExt cx="0" cy="0"/>
        </a:xfrm>
      </p:grpSpPr>
      <p:sp>
        <p:nvSpPr>
          <p:cNvPr id="460" name="Google Shape;460;p50"/>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1" name="Google Shape;461;p50"/>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462" name="Google Shape;462;p50"/>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463" name="Google Shape;463;p50"/>
          <p:cNvPicPr preferRelativeResize="0"/>
          <p:nvPr/>
        </p:nvPicPr>
        <p:blipFill rotWithShape="1">
          <a:blip r:embed="rId4">
            <a:alphaModFix/>
          </a:blip>
          <a:srcRect/>
          <a:stretch/>
        </p:blipFill>
        <p:spPr>
          <a:xfrm>
            <a:off x="10040690" y="798720"/>
            <a:ext cx="1844525" cy="1079722"/>
          </a:xfrm>
          <a:prstGeom prst="rect">
            <a:avLst/>
          </a:prstGeom>
          <a:noFill/>
          <a:ln>
            <a:noFill/>
          </a:ln>
        </p:spPr>
      </p:pic>
      <p:sp>
        <p:nvSpPr>
          <p:cNvPr id="464" name="Google Shape;464;p50"/>
          <p:cNvSpPr/>
          <p:nvPr/>
        </p:nvSpPr>
        <p:spPr>
          <a:xfrm>
            <a:off x="651608" y="1430285"/>
            <a:ext cx="8677812"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52F66"/>
                </a:solidFill>
                <a:latin typeface="Calibri"/>
                <a:ea typeface="Calibri"/>
                <a:cs typeface="Calibri"/>
                <a:sym typeface="Calibri"/>
              </a:rPr>
              <a:t>Framers wrote a few different ways of amending the Constitution into our nation’s charter.</a:t>
            </a:r>
            <a:endParaRPr/>
          </a:p>
          <a:p>
            <a:pPr marL="0" marR="0" lvl="0" indent="0" algn="l" rtl="0">
              <a:spcBef>
                <a:spcPts val="0"/>
              </a:spcBef>
              <a:spcAft>
                <a:spcPts val="0"/>
              </a:spcAft>
              <a:buNone/>
            </a:pPr>
            <a:endParaRPr sz="2400" b="1">
              <a:solidFill>
                <a:srgbClr val="252F66"/>
              </a:solidFill>
              <a:latin typeface="Calibri"/>
              <a:ea typeface="Calibri"/>
              <a:cs typeface="Calibri"/>
              <a:sym typeface="Calibri"/>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They </a:t>
            </a:r>
            <a:r>
              <a:rPr lang="en-US" sz="2400" b="1">
                <a:solidFill>
                  <a:srgbClr val="252F66"/>
                </a:solidFill>
                <a:latin typeface="Calibri"/>
                <a:ea typeface="Calibri"/>
                <a:cs typeface="Calibri"/>
                <a:sym typeface="Calibri"/>
              </a:rPr>
              <a:t>abandoned the unanimity requirement </a:t>
            </a:r>
            <a:r>
              <a:rPr lang="en-US" sz="2400">
                <a:solidFill>
                  <a:srgbClr val="252F66"/>
                </a:solidFill>
                <a:latin typeface="Calibri"/>
                <a:ea typeface="Calibri"/>
                <a:cs typeface="Calibri"/>
                <a:sym typeface="Calibri"/>
              </a:rPr>
              <a:t>of the Articles of Confederation’s, but reforms do </a:t>
            </a:r>
            <a:r>
              <a:rPr lang="en-US" sz="2400" b="1">
                <a:solidFill>
                  <a:srgbClr val="252F66"/>
                </a:solidFill>
                <a:latin typeface="Calibri"/>
                <a:ea typeface="Calibri"/>
                <a:cs typeface="Calibri"/>
                <a:sym typeface="Calibri"/>
              </a:rPr>
              <a:t>require more than majority</a:t>
            </a:r>
            <a:r>
              <a:rPr lang="en-US" sz="2400">
                <a:solidFill>
                  <a:srgbClr val="252F66"/>
                </a:solidFill>
                <a:latin typeface="Calibri"/>
                <a:ea typeface="Calibri"/>
                <a:cs typeface="Calibri"/>
                <a:sym typeface="Calibri"/>
              </a:rPr>
              <a:t> support.</a:t>
            </a:r>
            <a:endParaRPr/>
          </a:p>
          <a:p>
            <a:pPr marL="342900" marR="0" lvl="0" indent="-190500" algn="l" rtl="0">
              <a:spcBef>
                <a:spcPts val="0"/>
              </a:spcBef>
              <a:spcAft>
                <a:spcPts val="0"/>
              </a:spcAft>
              <a:buClr>
                <a:schemeClr val="dk1"/>
              </a:buClr>
              <a:buSzPts val="2400"/>
              <a:buFont typeface="Arial"/>
              <a:buNone/>
            </a:pPr>
            <a:endParaRPr sz="2400">
              <a:solidFill>
                <a:srgbClr val="252F66"/>
              </a:solidFill>
              <a:latin typeface="Calibri"/>
              <a:ea typeface="Calibri"/>
              <a:cs typeface="Calibri"/>
              <a:sym typeface="Calibri"/>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They also wanted reformers in the states to have a way of getting around Congress. They feared that Congress may seize too much power and block efforts to check it—the delegates rejected a proposal to give Congress a veto over any proposed amendment.</a:t>
            </a:r>
            <a:endParaRPr/>
          </a:p>
          <a:p>
            <a:pPr marL="0" marR="0" lvl="0" indent="0" algn="l" rtl="0">
              <a:spcBef>
                <a:spcPts val="0"/>
              </a:spcBef>
              <a:spcAft>
                <a:spcPts val="0"/>
              </a:spcAft>
              <a:buNone/>
            </a:pPr>
            <a:endParaRPr sz="2400" b="1">
              <a:solidFill>
                <a:srgbClr val="252F66"/>
              </a:solidFill>
              <a:latin typeface="Calibri"/>
              <a:ea typeface="Calibri"/>
              <a:cs typeface="Calibri"/>
              <a:sym typeface="Calibri"/>
            </a:endParaRPr>
          </a:p>
        </p:txBody>
      </p:sp>
      <p:sp>
        <p:nvSpPr>
          <p:cNvPr id="465" name="Google Shape;465;p50"/>
          <p:cNvSpPr txBox="1"/>
          <p:nvPr/>
        </p:nvSpPr>
        <p:spPr>
          <a:xfrm>
            <a:off x="1090031" y="580234"/>
            <a:ext cx="7929925" cy="52322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b="1" i="0" u="none" strike="noStrike" cap="none">
                <a:solidFill>
                  <a:srgbClr val="FFFFFF"/>
                </a:solidFill>
                <a:latin typeface="Quattrocento Sans"/>
                <a:ea typeface="Quattrocento Sans"/>
                <a:cs typeface="Quattrocento Sans"/>
                <a:sym typeface="Quattrocento Sans"/>
              </a:rPr>
              <a:t>CONSTITUTIONAL CONVENTION</a:t>
            </a: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469"/>
        <p:cNvGrpSpPr/>
        <p:nvPr/>
      </p:nvGrpSpPr>
      <p:grpSpPr>
        <a:xfrm>
          <a:off x="0" y="0"/>
          <a:ext cx="0" cy="0"/>
          <a:chOff x="0" y="0"/>
          <a:chExt cx="0" cy="0"/>
        </a:xfrm>
      </p:grpSpPr>
      <p:pic>
        <p:nvPicPr>
          <p:cNvPr id="470" name="Google Shape;470;p51"/>
          <p:cNvPicPr preferRelativeResize="0"/>
          <p:nvPr/>
        </p:nvPicPr>
        <p:blipFill rotWithShape="1">
          <a:blip r:embed="rId3">
            <a:alphaModFix/>
          </a:blip>
          <a:srcRect/>
          <a:stretch/>
        </p:blipFill>
        <p:spPr>
          <a:xfrm>
            <a:off x="306785" y="4051878"/>
            <a:ext cx="3152916" cy="2459342"/>
          </a:xfrm>
          <a:prstGeom prst="rect">
            <a:avLst/>
          </a:prstGeom>
          <a:noFill/>
          <a:ln>
            <a:noFill/>
          </a:ln>
        </p:spPr>
      </p:pic>
      <p:sp>
        <p:nvSpPr>
          <p:cNvPr id="471" name="Google Shape;471;p51"/>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72" name="Google Shape;472;p51"/>
          <p:cNvPicPr preferRelativeResize="0"/>
          <p:nvPr/>
        </p:nvPicPr>
        <p:blipFill rotWithShape="1">
          <a:blip r:embed="rId4">
            <a:alphaModFix/>
          </a:blip>
          <a:srcRect/>
          <a:stretch/>
        </p:blipFill>
        <p:spPr>
          <a:xfrm>
            <a:off x="9909971" y="5200268"/>
            <a:ext cx="1924931" cy="1052819"/>
          </a:xfrm>
          <a:prstGeom prst="rect">
            <a:avLst/>
          </a:prstGeom>
          <a:noFill/>
          <a:ln>
            <a:noFill/>
          </a:ln>
        </p:spPr>
      </p:pic>
      <p:sp>
        <p:nvSpPr>
          <p:cNvPr id="473" name="Google Shape;473;p51"/>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474" name="Google Shape;474;p51"/>
          <p:cNvPicPr preferRelativeResize="0"/>
          <p:nvPr/>
        </p:nvPicPr>
        <p:blipFill rotWithShape="1">
          <a:blip r:embed="rId5">
            <a:alphaModFix/>
          </a:blip>
          <a:srcRect/>
          <a:stretch/>
        </p:blipFill>
        <p:spPr>
          <a:xfrm>
            <a:off x="10040690" y="798720"/>
            <a:ext cx="1844525" cy="1079722"/>
          </a:xfrm>
          <a:prstGeom prst="rect">
            <a:avLst/>
          </a:prstGeom>
          <a:noFill/>
          <a:ln>
            <a:noFill/>
          </a:ln>
        </p:spPr>
      </p:pic>
      <p:grpSp>
        <p:nvGrpSpPr>
          <p:cNvPr id="475" name="Google Shape;475;p51"/>
          <p:cNvGrpSpPr/>
          <p:nvPr/>
        </p:nvGrpSpPr>
        <p:grpSpPr>
          <a:xfrm>
            <a:off x="530886" y="1605055"/>
            <a:ext cx="3502683" cy="2574555"/>
            <a:chOff x="1306366" y="412223"/>
            <a:chExt cx="5014206" cy="3566219"/>
          </a:xfrm>
        </p:grpSpPr>
        <p:pic>
          <p:nvPicPr>
            <p:cNvPr id="476" name="Google Shape;476;p51"/>
            <p:cNvPicPr preferRelativeResize="0"/>
            <p:nvPr/>
          </p:nvPicPr>
          <p:blipFill rotWithShape="1">
            <a:blip r:embed="rId6">
              <a:alphaModFix/>
            </a:blip>
            <a:srcRect/>
            <a:stretch/>
          </p:blipFill>
          <p:spPr>
            <a:xfrm>
              <a:off x="1306366" y="1309185"/>
              <a:ext cx="3940974" cy="2669257"/>
            </a:xfrm>
            <a:prstGeom prst="rect">
              <a:avLst/>
            </a:prstGeom>
            <a:noFill/>
            <a:ln>
              <a:noFill/>
            </a:ln>
          </p:spPr>
        </p:pic>
        <p:sp>
          <p:nvSpPr>
            <p:cNvPr id="477" name="Google Shape;477;p51"/>
            <p:cNvSpPr/>
            <p:nvPr/>
          </p:nvSpPr>
          <p:spPr>
            <a:xfrm>
              <a:off x="4772190" y="412223"/>
              <a:ext cx="1548382" cy="896963"/>
            </a:xfrm>
            <a:prstGeom prst="rect">
              <a:avLst/>
            </a:prstGeom>
            <a:solidFill>
              <a:srgbClr val="D5EF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78" name="Google Shape;478;p51"/>
          <p:cNvSpPr txBox="1"/>
          <p:nvPr/>
        </p:nvSpPr>
        <p:spPr>
          <a:xfrm>
            <a:off x="306785" y="359298"/>
            <a:ext cx="8853257" cy="94988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rgbClr val="FFFFFF"/>
              </a:buClr>
              <a:buSzPts val="3200"/>
              <a:buFont typeface="Quattrocento Sans"/>
              <a:buNone/>
            </a:pPr>
            <a:r>
              <a:rPr lang="en-US" sz="3200" b="1" i="0" u="none" strike="noStrike" cap="none">
                <a:solidFill>
                  <a:srgbClr val="FFFFFF"/>
                </a:solidFill>
                <a:latin typeface="Quattrocento Sans"/>
                <a:ea typeface="Quattrocento Sans"/>
                <a:cs typeface="Quattrocento Sans"/>
                <a:sym typeface="Quattrocento Sans"/>
              </a:rPr>
              <a:t>CHECKS ON CONGRESS IN THE AMENDMENT PROCESS </a:t>
            </a:r>
            <a:endParaRPr/>
          </a:p>
        </p:txBody>
      </p:sp>
      <p:sp>
        <p:nvSpPr>
          <p:cNvPr id="479" name="Google Shape;479;p51"/>
          <p:cNvSpPr txBox="1"/>
          <p:nvPr/>
        </p:nvSpPr>
        <p:spPr>
          <a:xfrm>
            <a:off x="3571035" y="1605055"/>
            <a:ext cx="5981839" cy="49552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52F66"/>
                </a:solidFill>
                <a:latin typeface="Calibri"/>
                <a:ea typeface="Calibri"/>
                <a:cs typeface="Calibri"/>
                <a:sym typeface="Calibri"/>
              </a:rPr>
              <a:t>Proposal Phase </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Congress </a:t>
            </a:r>
            <a:r>
              <a:rPr lang="en-US" sz="2400" i="1">
                <a:solidFill>
                  <a:srgbClr val="252F66"/>
                </a:solidFill>
                <a:latin typeface="Calibri"/>
                <a:ea typeface="Calibri"/>
                <a:cs typeface="Calibri"/>
                <a:sym typeface="Calibri"/>
              </a:rPr>
              <a:t>can</a:t>
            </a:r>
            <a:r>
              <a:rPr lang="en-US" sz="2400">
                <a:solidFill>
                  <a:srgbClr val="252F66"/>
                </a:solidFill>
                <a:latin typeface="Calibri"/>
                <a:ea typeface="Calibri"/>
                <a:cs typeface="Calibri"/>
                <a:sym typeface="Calibri"/>
              </a:rPr>
              <a:t> propose an amendment if reformers secure 2/3 votes in </a:t>
            </a:r>
            <a:r>
              <a:rPr lang="en-US" sz="2400" i="1">
                <a:solidFill>
                  <a:srgbClr val="252F66"/>
                </a:solidFill>
                <a:latin typeface="Calibri"/>
                <a:ea typeface="Calibri"/>
                <a:cs typeface="Calibri"/>
                <a:sym typeface="Calibri"/>
              </a:rPr>
              <a:t>both </a:t>
            </a:r>
            <a:r>
              <a:rPr lang="en-US" sz="2400">
                <a:solidFill>
                  <a:srgbClr val="252F66"/>
                </a:solidFill>
                <a:latin typeface="Calibri"/>
                <a:ea typeface="Calibri"/>
                <a:cs typeface="Calibri"/>
                <a:sym typeface="Calibri"/>
              </a:rPr>
              <a:t>Houses of Congress. But even then, </a:t>
            </a:r>
            <a:r>
              <a:rPr lang="en-US" sz="2400" b="1">
                <a:solidFill>
                  <a:srgbClr val="252F66"/>
                </a:solidFill>
                <a:latin typeface="Calibri"/>
                <a:ea typeface="Calibri"/>
                <a:cs typeface="Calibri"/>
                <a:sym typeface="Calibri"/>
              </a:rPr>
              <a:t>Congress doesn’t get a final say. Congress must still send the proposed amendment to the states for ratification.</a:t>
            </a:r>
            <a:endParaRPr/>
          </a:p>
          <a:p>
            <a:pPr marL="0" marR="0" lvl="0" indent="0" algn="l" rtl="0">
              <a:spcBef>
                <a:spcPts val="0"/>
              </a:spcBef>
              <a:spcAft>
                <a:spcPts val="0"/>
              </a:spcAft>
              <a:buNone/>
            </a:pPr>
            <a:endParaRPr sz="2400" b="1" i="0" u="none" strike="noStrike" cap="none">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The </a:t>
            </a:r>
            <a:r>
              <a:rPr lang="en-US" sz="2400" b="1">
                <a:solidFill>
                  <a:srgbClr val="252F66"/>
                </a:solidFill>
                <a:latin typeface="Calibri"/>
                <a:ea typeface="Calibri"/>
                <a:cs typeface="Calibri"/>
                <a:sym typeface="Calibri"/>
              </a:rPr>
              <a:t>state legislatures the power to force Congress to “call a Convention for proposing Amendments” </a:t>
            </a:r>
            <a:r>
              <a:rPr lang="en-US" sz="2400">
                <a:solidFill>
                  <a:srgbClr val="252F66"/>
                </a:solidFill>
                <a:latin typeface="Calibri"/>
                <a:ea typeface="Calibri"/>
                <a:cs typeface="Calibri"/>
                <a:sym typeface="Calibri"/>
              </a:rPr>
              <a:t>whenever “the Legislatures of two thirds of the Several States” apply for one.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483"/>
        <p:cNvGrpSpPr/>
        <p:nvPr/>
      </p:nvGrpSpPr>
      <p:grpSpPr>
        <a:xfrm>
          <a:off x="0" y="0"/>
          <a:ext cx="0" cy="0"/>
          <a:chOff x="0" y="0"/>
          <a:chExt cx="0" cy="0"/>
        </a:xfrm>
      </p:grpSpPr>
      <p:pic>
        <p:nvPicPr>
          <p:cNvPr id="484" name="Google Shape;484;p52" descr="James Madison | The White House"/>
          <p:cNvPicPr preferRelativeResize="0"/>
          <p:nvPr/>
        </p:nvPicPr>
        <p:blipFill rotWithShape="1">
          <a:blip r:embed="rId3">
            <a:alphaModFix/>
          </a:blip>
          <a:srcRect/>
          <a:stretch/>
        </p:blipFill>
        <p:spPr>
          <a:xfrm>
            <a:off x="937581" y="1878442"/>
            <a:ext cx="3487072" cy="4312243"/>
          </a:xfrm>
          <a:prstGeom prst="rect">
            <a:avLst/>
          </a:prstGeom>
          <a:noFill/>
          <a:ln>
            <a:noFill/>
          </a:ln>
          <a:effectLst>
            <a:outerShdw blurRad="292100" dist="139700" dir="2700000" algn="tl" rotWithShape="0">
              <a:srgbClr val="333333">
                <a:alpha val="64705"/>
              </a:srgbClr>
            </a:outerShdw>
          </a:effectLst>
        </p:spPr>
      </p:pic>
      <p:sp>
        <p:nvSpPr>
          <p:cNvPr id="485" name="Google Shape;485;p52"/>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86" name="Google Shape;486;p52"/>
          <p:cNvPicPr preferRelativeResize="0"/>
          <p:nvPr/>
        </p:nvPicPr>
        <p:blipFill rotWithShape="1">
          <a:blip r:embed="rId4">
            <a:alphaModFix/>
          </a:blip>
          <a:srcRect/>
          <a:stretch/>
        </p:blipFill>
        <p:spPr>
          <a:xfrm>
            <a:off x="9909971" y="5200268"/>
            <a:ext cx="1924931" cy="1052819"/>
          </a:xfrm>
          <a:prstGeom prst="rect">
            <a:avLst/>
          </a:prstGeom>
          <a:noFill/>
          <a:ln>
            <a:noFill/>
          </a:ln>
        </p:spPr>
      </p:pic>
      <p:sp>
        <p:nvSpPr>
          <p:cNvPr id="487" name="Google Shape;487;p52"/>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488" name="Google Shape;488;p52"/>
          <p:cNvPicPr preferRelativeResize="0"/>
          <p:nvPr/>
        </p:nvPicPr>
        <p:blipFill rotWithShape="1">
          <a:blip r:embed="rId5">
            <a:alphaModFix/>
          </a:blip>
          <a:srcRect/>
          <a:stretch/>
        </p:blipFill>
        <p:spPr>
          <a:xfrm>
            <a:off x="10040690" y="798720"/>
            <a:ext cx="1844525" cy="1079722"/>
          </a:xfrm>
          <a:prstGeom prst="rect">
            <a:avLst/>
          </a:prstGeom>
          <a:noFill/>
          <a:ln>
            <a:noFill/>
          </a:ln>
        </p:spPr>
      </p:pic>
      <p:sp>
        <p:nvSpPr>
          <p:cNvPr id="489" name="Google Shape;489;p52"/>
          <p:cNvSpPr txBox="1"/>
          <p:nvPr/>
        </p:nvSpPr>
        <p:spPr>
          <a:xfrm>
            <a:off x="357098" y="5532419"/>
            <a:ext cx="2140464" cy="94988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800"/>
              <a:buFont typeface="Quattrocento Sans"/>
              <a:buNone/>
            </a:pPr>
            <a:r>
              <a:rPr lang="en-US" sz="2800" b="1" cap="none">
                <a:solidFill>
                  <a:schemeClr val="lt1"/>
                </a:solidFill>
                <a:latin typeface="Quattrocento Sans"/>
                <a:ea typeface="Quattrocento Sans"/>
                <a:cs typeface="Quattrocento Sans"/>
                <a:sym typeface="Quattrocento Sans"/>
              </a:rPr>
              <a:t>JAMES MADISON</a:t>
            </a:r>
            <a:endParaRPr/>
          </a:p>
        </p:txBody>
      </p:sp>
      <p:sp>
        <p:nvSpPr>
          <p:cNvPr id="490" name="Google Shape;490;p52"/>
          <p:cNvSpPr txBox="1"/>
          <p:nvPr/>
        </p:nvSpPr>
        <p:spPr>
          <a:xfrm>
            <a:off x="306785" y="359298"/>
            <a:ext cx="8853257" cy="94988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rgbClr val="FFFFFF"/>
              </a:buClr>
              <a:buSzPts val="3200"/>
              <a:buFont typeface="Quattrocento Sans"/>
              <a:buNone/>
            </a:pPr>
            <a:r>
              <a:rPr lang="en-US" sz="3200" b="1" i="0" u="none" strike="noStrike" cap="none">
                <a:solidFill>
                  <a:srgbClr val="FFFFFF"/>
                </a:solidFill>
                <a:latin typeface="Quattrocento Sans"/>
                <a:ea typeface="Quattrocento Sans"/>
                <a:cs typeface="Quattrocento Sans"/>
                <a:sym typeface="Quattrocento Sans"/>
              </a:rPr>
              <a:t>CHECKS ON CONGRESS IN THE AMENDMENT PROCESS </a:t>
            </a:r>
            <a:endParaRPr/>
          </a:p>
        </p:txBody>
      </p:sp>
      <p:sp>
        <p:nvSpPr>
          <p:cNvPr id="491" name="Google Shape;491;p52"/>
          <p:cNvSpPr/>
          <p:nvPr/>
        </p:nvSpPr>
        <p:spPr>
          <a:xfrm>
            <a:off x="5005135" y="2153560"/>
            <a:ext cx="4371677"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Article </a:t>
            </a:r>
            <a:r>
              <a:rPr lang="en-US" sz="2400" b="1">
                <a:solidFill>
                  <a:srgbClr val="252F66"/>
                </a:solidFill>
                <a:latin typeface="Calibri"/>
                <a:ea typeface="Calibri"/>
                <a:cs typeface="Calibri"/>
                <a:sym typeface="Calibri"/>
              </a:rPr>
              <a:t>V “equally enables the general and state governments, to originate the amendment of errors, as they may be pointed out by the experience on one side or on the other.”</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i="1">
                <a:solidFill>
                  <a:srgbClr val="252F66"/>
                </a:solidFill>
                <a:latin typeface="Calibri"/>
                <a:ea typeface="Calibri"/>
                <a:cs typeface="Calibri"/>
                <a:sym typeface="Calibri"/>
              </a:rPr>
              <a:t>-Federalist #43</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495"/>
        <p:cNvGrpSpPr/>
        <p:nvPr/>
      </p:nvGrpSpPr>
      <p:grpSpPr>
        <a:xfrm>
          <a:off x="0" y="0"/>
          <a:ext cx="0" cy="0"/>
          <a:chOff x="0" y="0"/>
          <a:chExt cx="0" cy="0"/>
        </a:xfrm>
      </p:grpSpPr>
      <p:grpSp>
        <p:nvGrpSpPr>
          <p:cNvPr id="496" name="Google Shape;496;p53"/>
          <p:cNvGrpSpPr/>
          <p:nvPr/>
        </p:nvGrpSpPr>
        <p:grpSpPr>
          <a:xfrm>
            <a:off x="226380" y="2084687"/>
            <a:ext cx="4451085" cy="3342640"/>
            <a:chOff x="191028" y="1751467"/>
            <a:chExt cx="5710800" cy="4288649"/>
          </a:xfrm>
        </p:grpSpPr>
        <p:pic>
          <p:nvPicPr>
            <p:cNvPr id="497" name="Google Shape;497;p53"/>
            <p:cNvPicPr preferRelativeResize="0"/>
            <p:nvPr/>
          </p:nvPicPr>
          <p:blipFill rotWithShape="1">
            <a:blip r:embed="rId3">
              <a:alphaModFix/>
            </a:blip>
            <a:srcRect/>
            <a:stretch/>
          </p:blipFill>
          <p:spPr>
            <a:xfrm>
              <a:off x="584636" y="2663226"/>
              <a:ext cx="5317192" cy="3376890"/>
            </a:xfrm>
            <a:prstGeom prst="rect">
              <a:avLst/>
            </a:prstGeom>
            <a:noFill/>
            <a:ln>
              <a:noFill/>
            </a:ln>
          </p:spPr>
        </p:pic>
        <p:pic>
          <p:nvPicPr>
            <p:cNvPr id="498" name="Google Shape;498;p53"/>
            <p:cNvPicPr preferRelativeResize="0"/>
            <p:nvPr/>
          </p:nvPicPr>
          <p:blipFill rotWithShape="1">
            <a:blip r:embed="rId4">
              <a:alphaModFix/>
            </a:blip>
            <a:srcRect/>
            <a:stretch/>
          </p:blipFill>
          <p:spPr>
            <a:xfrm>
              <a:off x="191028" y="1751467"/>
              <a:ext cx="543307" cy="1207684"/>
            </a:xfrm>
            <a:prstGeom prst="rect">
              <a:avLst/>
            </a:prstGeom>
            <a:noFill/>
            <a:ln>
              <a:noFill/>
            </a:ln>
          </p:spPr>
        </p:pic>
      </p:grpSp>
      <p:sp>
        <p:nvSpPr>
          <p:cNvPr id="499" name="Google Shape;499;p53"/>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00" name="Google Shape;500;p53"/>
          <p:cNvPicPr preferRelativeResize="0"/>
          <p:nvPr/>
        </p:nvPicPr>
        <p:blipFill rotWithShape="1">
          <a:blip r:embed="rId5">
            <a:alphaModFix/>
          </a:blip>
          <a:srcRect/>
          <a:stretch/>
        </p:blipFill>
        <p:spPr>
          <a:xfrm>
            <a:off x="9909971" y="5200268"/>
            <a:ext cx="1924931" cy="1052819"/>
          </a:xfrm>
          <a:prstGeom prst="rect">
            <a:avLst/>
          </a:prstGeom>
          <a:noFill/>
          <a:ln>
            <a:noFill/>
          </a:ln>
        </p:spPr>
      </p:pic>
      <p:sp>
        <p:nvSpPr>
          <p:cNvPr id="501" name="Google Shape;501;p53"/>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502" name="Google Shape;502;p53"/>
          <p:cNvPicPr preferRelativeResize="0"/>
          <p:nvPr/>
        </p:nvPicPr>
        <p:blipFill rotWithShape="1">
          <a:blip r:embed="rId6">
            <a:alphaModFix/>
          </a:blip>
          <a:srcRect/>
          <a:stretch/>
        </p:blipFill>
        <p:spPr>
          <a:xfrm>
            <a:off x="10040690" y="798720"/>
            <a:ext cx="1844525" cy="1079722"/>
          </a:xfrm>
          <a:prstGeom prst="rect">
            <a:avLst/>
          </a:prstGeom>
          <a:noFill/>
          <a:ln>
            <a:noFill/>
          </a:ln>
        </p:spPr>
      </p:pic>
      <p:sp>
        <p:nvSpPr>
          <p:cNvPr id="503" name="Google Shape;503;p53"/>
          <p:cNvSpPr txBox="1"/>
          <p:nvPr/>
        </p:nvSpPr>
        <p:spPr>
          <a:xfrm>
            <a:off x="306785" y="359298"/>
            <a:ext cx="8853257" cy="94988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rgbClr val="FFFFFF"/>
              </a:buClr>
              <a:buSzPts val="3200"/>
              <a:buFont typeface="Quattrocento Sans"/>
              <a:buNone/>
            </a:pPr>
            <a:r>
              <a:rPr lang="en-US" sz="3200" b="1" i="0" u="none" strike="noStrike" cap="none">
                <a:solidFill>
                  <a:srgbClr val="FFFFFF"/>
                </a:solidFill>
                <a:latin typeface="Quattrocento Sans"/>
                <a:ea typeface="Quattrocento Sans"/>
                <a:cs typeface="Quattrocento Sans"/>
                <a:sym typeface="Quattrocento Sans"/>
              </a:rPr>
              <a:t>CHECKS ON CONGRESS IN THE AMENDMENT PROCESS </a:t>
            </a:r>
            <a:endParaRPr/>
          </a:p>
        </p:txBody>
      </p:sp>
      <p:sp>
        <p:nvSpPr>
          <p:cNvPr id="504" name="Google Shape;504;p53"/>
          <p:cNvSpPr txBox="1"/>
          <p:nvPr/>
        </p:nvSpPr>
        <p:spPr>
          <a:xfrm>
            <a:off x="4415033" y="1605055"/>
            <a:ext cx="5012093"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The delegates also set out two pathways for ratifying a new amendment—with Congress having the power to choose which pathway to use—ratification “by the Legislatures of three fourths of the several States, or by Convention in three fourths thereof.”</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Congress disappears from the process after choosing the mode of ratification. </a:t>
            </a:r>
            <a:r>
              <a:rPr lang="en-US" sz="2400" b="1">
                <a:solidFill>
                  <a:srgbClr val="252F66"/>
                </a:solidFill>
                <a:latin typeface="Calibri"/>
                <a:ea typeface="Calibri"/>
                <a:cs typeface="Calibri"/>
                <a:sym typeface="Calibri"/>
              </a:rPr>
              <a:t>The ultimate ratification decision falls to the states.</a:t>
            </a:r>
            <a:endParaRPr/>
          </a:p>
        </p:txBody>
      </p:sp>
      <p:sp>
        <p:nvSpPr>
          <p:cNvPr id="505" name="Google Shape;505;p53"/>
          <p:cNvSpPr/>
          <p:nvPr/>
        </p:nvSpPr>
        <p:spPr>
          <a:xfrm>
            <a:off x="559844" y="1605055"/>
            <a:ext cx="294587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52F66"/>
                </a:solidFill>
                <a:latin typeface="Calibri"/>
                <a:ea typeface="Calibri"/>
                <a:cs typeface="Calibri"/>
                <a:sym typeface="Calibri"/>
              </a:rPr>
              <a:t>Ratification Phase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183"/>
        <p:cNvGrpSpPr/>
        <p:nvPr/>
      </p:nvGrpSpPr>
      <p:grpSpPr>
        <a:xfrm>
          <a:off x="0" y="0"/>
          <a:ext cx="0" cy="0"/>
          <a:chOff x="0" y="0"/>
          <a:chExt cx="0" cy="0"/>
        </a:xfrm>
      </p:grpSpPr>
      <p:sp>
        <p:nvSpPr>
          <p:cNvPr id="184" name="Google Shape;184;p27"/>
          <p:cNvSpPr/>
          <p:nvPr/>
        </p:nvSpPr>
        <p:spPr>
          <a:xfrm>
            <a:off x="191388" y="1297925"/>
            <a:ext cx="853235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rgbClr val="002060"/>
              </a:solidFill>
              <a:latin typeface="Quattrocento Sans"/>
              <a:ea typeface="Quattrocento Sans"/>
              <a:cs typeface="Quattrocento Sans"/>
              <a:sym typeface="Quattrocento Sans"/>
            </a:endParaRPr>
          </a:p>
        </p:txBody>
      </p:sp>
      <p:sp>
        <p:nvSpPr>
          <p:cNvPr id="185" name="Google Shape;185;p27"/>
          <p:cNvSpPr/>
          <p:nvPr/>
        </p:nvSpPr>
        <p:spPr>
          <a:xfrm>
            <a:off x="497775" y="1528757"/>
            <a:ext cx="8834741" cy="378565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Why did the Founding generation include a formal process for amending the Constitution?</a:t>
            </a:r>
            <a:endParaRPr/>
          </a:p>
          <a:p>
            <a:pPr marL="341313" marR="0" lvl="0" indent="-341313"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How does the Constitution’s amendment process work, and why did the Founders make it so hard to amend the Constitution?</a:t>
            </a:r>
            <a:endParaRPr/>
          </a:p>
          <a:p>
            <a:pPr marL="341313" marR="0" lvl="0" indent="-341313"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What’s the relationship between the Constitution’s Article V amendment process and key foundational principles like popular sovereignty and the rule of law?</a:t>
            </a:r>
            <a:endParaRPr/>
          </a:p>
          <a:p>
            <a:pPr marL="341313" marR="0" lvl="0" indent="-341313"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What key changes have the American people made to the Constitution over time and what does that tell us about the key constitutional issues in American history?</a:t>
            </a:r>
            <a:endParaRPr/>
          </a:p>
        </p:txBody>
      </p:sp>
      <p:sp>
        <p:nvSpPr>
          <p:cNvPr id="186" name="Google Shape;186;p27"/>
          <p:cNvSpPr/>
          <p:nvPr/>
        </p:nvSpPr>
        <p:spPr>
          <a:xfrm>
            <a:off x="497775" y="506332"/>
            <a:ext cx="4821596" cy="584775"/>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cap="none">
                <a:solidFill>
                  <a:srgbClr val="FFFFFF"/>
                </a:solidFill>
                <a:latin typeface="Quattrocento Sans"/>
                <a:ea typeface="Quattrocento Sans"/>
                <a:cs typeface="Quattrocento Sans"/>
                <a:sym typeface="Quattrocento Sans"/>
              </a:rPr>
              <a:t>BIG QUESTIONS</a:t>
            </a:r>
            <a:endParaRPr/>
          </a:p>
        </p:txBody>
      </p:sp>
      <p:sp>
        <p:nvSpPr>
          <p:cNvPr id="187" name="Google Shape;187;p27"/>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88" name="Google Shape;188;p27"/>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189" name="Google Shape;189;p27"/>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190" name="Google Shape;190;p27"/>
          <p:cNvPicPr preferRelativeResize="0"/>
          <p:nvPr/>
        </p:nvPicPr>
        <p:blipFill rotWithShape="1">
          <a:blip r:embed="rId4">
            <a:alphaModFix/>
          </a:blip>
          <a:srcRect/>
          <a:stretch/>
        </p:blipFill>
        <p:spPr>
          <a:xfrm>
            <a:off x="10040690" y="798720"/>
            <a:ext cx="1844525" cy="107972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10"/>
        <p:cNvGrpSpPr/>
        <p:nvPr/>
      </p:nvGrpSpPr>
      <p:grpSpPr>
        <a:xfrm>
          <a:off x="0" y="0"/>
          <a:ext cx="0" cy="0"/>
          <a:chOff x="0" y="0"/>
          <a:chExt cx="0" cy="0"/>
        </a:xfrm>
      </p:grpSpPr>
      <p:pic>
        <p:nvPicPr>
          <p:cNvPr id="511" name="Google Shape;511;p54"/>
          <p:cNvPicPr preferRelativeResize="0"/>
          <p:nvPr/>
        </p:nvPicPr>
        <p:blipFill rotWithShape="1">
          <a:blip r:embed="rId3">
            <a:alphaModFix/>
          </a:blip>
          <a:srcRect/>
          <a:stretch/>
        </p:blipFill>
        <p:spPr>
          <a:xfrm>
            <a:off x="582258" y="1826305"/>
            <a:ext cx="3740123" cy="4586152"/>
          </a:xfrm>
          <a:prstGeom prst="rect">
            <a:avLst/>
          </a:prstGeom>
          <a:noFill/>
          <a:ln>
            <a:noFill/>
          </a:ln>
          <a:effectLst>
            <a:outerShdw blurRad="292100" dist="139700" dir="2700000" algn="tl" rotWithShape="0">
              <a:srgbClr val="333333">
                <a:alpha val="64705"/>
              </a:srgbClr>
            </a:outerShdw>
          </a:effectLst>
        </p:spPr>
      </p:pic>
      <p:sp>
        <p:nvSpPr>
          <p:cNvPr id="512" name="Google Shape;512;p54"/>
          <p:cNvSpPr/>
          <p:nvPr/>
        </p:nvSpPr>
        <p:spPr>
          <a:xfrm>
            <a:off x="293408" y="5200268"/>
            <a:ext cx="2357567" cy="91736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Quattrocento Sans"/>
              <a:buNone/>
            </a:pPr>
            <a:r>
              <a:rPr lang="en-US" sz="2400" b="1" i="0" u="none" strike="noStrike" cap="none">
                <a:solidFill>
                  <a:srgbClr val="FFFFFF"/>
                </a:solidFill>
                <a:latin typeface="Quattrocento Sans"/>
                <a:ea typeface="Quattrocento Sans"/>
                <a:cs typeface="Quattrocento Sans"/>
                <a:sym typeface="Quattrocento Sans"/>
              </a:rPr>
              <a:t>ALEXANDER HAMILTON </a:t>
            </a:r>
            <a:endParaRPr/>
          </a:p>
        </p:txBody>
      </p:sp>
      <p:sp>
        <p:nvSpPr>
          <p:cNvPr id="513" name="Google Shape;513;p54"/>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14" name="Google Shape;514;p54"/>
          <p:cNvPicPr preferRelativeResize="0"/>
          <p:nvPr/>
        </p:nvPicPr>
        <p:blipFill rotWithShape="1">
          <a:blip r:embed="rId4">
            <a:alphaModFix/>
          </a:blip>
          <a:srcRect/>
          <a:stretch/>
        </p:blipFill>
        <p:spPr>
          <a:xfrm>
            <a:off x="9909971" y="5200268"/>
            <a:ext cx="1924931" cy="1052819"/>
          </a:xfrm>
          <a:prstGeom prst="rect">
            <a:avLst/>
          </a:prstGeom>
          <a:noFill/>
          <a:ln>
            <a:noFill/>
          </a:ln>
        </p:spPr>
      </p:pic>
      <p:sp>
        <p:nvSpPr>
          <p:cNvPr id="515" name="Google Shape;515;p54"/>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516" name="Google Shape;516;p54"/>
          <p:cNvPicPr preferRelativeResize="0"/>
          <p:nvPr/>
        </p:nvPicPr>
        <p:blipFill rotWithShape="1">
          <a:blip r:embed="rId5">
            <a:alphaModFix/>
          </a:blip>
          <a:srcRect/>
          <a:stretch/>
        </p:blipFill>
        <p:spPr>
          <a:xfrm>
            <a:off x="10040690" y="798720"/>
            <a:ext cx="1844525" cy="1079722"/>
          </a:xfrm>
          <a:prstGeom prst="rect">
            <a:avLst/>
          </a:prstGeom>
          <a:noFill/>
          <a:ln>
            <a:noFill/>
          </a:ln>
        </p:spPr>
      </p:pic>
      <p:sp>
        <p:nvSpPr>
          <p:cNvPr id="517" name="Google Shape;517;p54"/>
          <p:cNvSpPr/>
          <p:nvPr/>
        </p:nvSpPr>
        <p:spPr>
          <a:xfrm>
            <a:off x="4778211" y="2153560"/>
            <a:ext cx="4598602"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The </a:t>
            </a:r>
            <a:r>
              <a:rPr lang="en-US" sz="2400" b="1">
                <a:solidFill>
                  <a:srgbClr val="252F66"/>
                </a:solidFill>
                <a:latin typeface="Calibri"/>
                <a:ea typeface="Calibri"/>
                <a:cs typeface="Calibri"/>
                <a:sym typeface="Calibri"/>
              </a:rPr>
              <a:t>“national authority” would have “no option” but to go along with the states whenever they used their powers under the proposal or ratification stages of the Article V process.</a:t>
            </a:r>
            <a:endParaRPr/>
          </a:p>
          <a:p>
            <a:pPr marL="0" marR="0" lvl="0" indent="0" algn="l" rtl="0">
              <a:spcBef>
                <a:spcPts val="0"/>
              </a:spcBef>
              <a:spcAft>
                <a:spcPts val="0"/>
              </a:spcAft>
              <a:buNone/>
            </a:pPr>
            <a:endParaRPr sz="2400" b="1" i="0" u="none" strike="noStrike" cap="none">
              <a:solidFill>
                <a:srgbClr val="252F66"/>
              </a:solidFill>
              <a:latin typeface="Calibri"/>
              <a:ea typeface="Calibri"/>
              <a:cs typeface="Calibri"/>
              <a:sym typeface="Calibri"/>
            </a:endParaRPr>
          </a:p>
          <a:p>
            <a:pPr marL="0" marR="0" lvl="0" indent="0" algn="l" rtl="0">
              <a:lnSpc>
                <a:spcPct val="100000"/>
              </a:lnSpc>
              <a:spcBef>
                <a:spcPts val="0"/>
              </a:spcBef>
              <a:spcAft>
                <a:spcPts val="0"/>
              </a:spcAft>
              <a:buClr>
                <a:srgbClr val="252F66"/>
              </a:buClr>
              <a:buSzPts val="2400"/>
              <a:buFont typeface="Calibri"/>
              <a:buNone/>
            </a:pPr>
            <a:r>
              <a:rPr lang="en-US" sz="2400" b="0" i="1" u="none" strike="noStrike" cap="none">
                <a:solidFill>
                  <a:srgbClr val="252F66"/>
                </a:solidFill>
                <a:latin typeface="Calibri"/>
                <a:ea typeface="Calibri"/>
                <a:cs typeface="Calibri"/>
                <a:sym typeface="Calibri"/>
              </a:rPr>
              <a:t>-Federalist #</a:t>
            </a:r>
            <a:r>
              <a:rPr lang="en-US" sz="2400" i="1">
                <a:solidFill>
                  <a:srgbClr val="252F66"/>
                </a:solidFill>
                <a:latin typeface="Calibri"/>
                <a:ea typeface="Calibri"/>
                <a:cs typeface="Calibri"/>
                <a:sym typeface="Calibri"/>
              </a:rPr>
              <a:t>85</a:t>
            </a:r>
            <a:endParaRPr sz="2400" b="0" i="1" u="none" strike="noStrike" cap="none">
              <a:solidFill>
                <a:srgbClr val="252F66"/>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rgbClr val="252F66"/>
              </a:solidFill>
              <a:latin typeface="Calibri"/>
              <a:ea typeface="Calibri"/>
              <a:cs typeface="Calibri"/>
              <a:sym typeface="Calibri"/>
            </a:endParaRPr>
          </a:p>
        </p:txBody>
      </p:sp>
      <p:sp>
        <p:nvSpPr>
          <p:cNvPr id="518" name="Google Shape;518;p54"/>
          <p:cNvSpPr txBox="1"/>
          <p:nvPr/>
        </p:nvSpPr>
        <p:spPr>
          <a:xfrm>
            <a:off x="306785" y="359298"/>
            <a:ext cx="8853257" cy="94988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rgbClr val="FFFFFF"/>
              </a:buClr>
              <a:buSzPts val="3200"/>
              <a:buFont typeface="Quattrocento Sans"/>
              <a:buNone/>
            </a:pPr>
            <a:r>
              <a:rPr lang="en-US" sz="3200" b="1" i="0" u="none" strike="noStrike" cap="none">
                <a:solidFill>
                  <a:srgbClr val="FFFFFF"/>
                </a:solidFill>
                <a:latin typeface="Quattrocento Sans"/>
                <a:ea typeface="Quattrocento Sans"/>
                <a:cs typeface="Quattrocento Sans"/>
                <a:sym typeface="Quattrocento Sans"/>
              </a:rPr>
              <a:t>CHECKS ON CONGRESS IN THE AMENDMENT PROCESS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23"/>
        <p:cNvGrpSpPr/>
        <p:nvPr/>
      </p:nvGrpSpPr>
      <p:grpSpPr>
        <a:xfrm>
          <a:off x="0" y="0"/>
          <a:ext cx="0" cy="0"/>
          <a:chOff x="0" y="0"/>
          <a:chExt cx="0" cy="0"/>
        </a:xfrm>
      </p:grpSpPr>
      <p:sp>
        <p:nvSpPr>
          <p:cNvPr id="524" name="Google Shape;524;p55"/>
          <p:cNvSpPr/>
          <p:nvPr/>
        </p:nvSpPr>
        <p:spPr>
          <a:xfrm>
            <a:off x="444521" y="239844"/>
            <a:ext cx="8691264"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rgbClr val="FFFFFF"/>
                </a:solidFill>
                <a:latin typeface="Quattrocento Sans"/>
                <a:ea typeface="Quattrocento Sans"/>
                <a:cs typeface="Quattrocento Sans"/>
                <a:sym typeface="Quattrocento Sans"/>
              </a:rPr>
              <a:t>LIMITS ON THE ARTICLE V AMENDMENT PROCESS</a:t>
            </a:r>
            <a:endParaRPr sz="2400" b="1" i="0" u="none" strike="noStrike" cap="none">
              <a:solidFill>
                <a:srgbClr val="FFFFFF"/>
              </a:solidFill>
              <a:latin typeface="Quattrocento Sans"/>
              <a:ea typeface="Quattrocento Sans"/>
              <a:cs typeface="Quattrocento Sans"/>
              <a:sym typeface="Quattrocento Sans"/>
            </a:endParaRPr>
          </a:p>
        </p:txBody>
      </p:sp>
      <p:sp>
        <p:nvSpPr>
          <p:cNvPr id="525" name="Google Shape;525;p55"/>
          <p:cNvSpPr/>
          <p:nvPr/>
        </p:nvSpPr>
        <p:spPr>
          <a:xfrm>
            <a:off x="5692539" y="2587841"/>
            <a:ext cx="3504794"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52F66"/>
                </a:solidFill>
                <a:latin typeface="Calibri"/>
                <a:ea typeface="Calibri"/>
                <a:cs typeface="Calibri"/>
                <a:sym typeface="Calibri"/>
              </a:rPr>
              <a:t>Article V</a:t>
            </a:r>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…no State, without its consent, shall be deprived of its equal Suffrage in the Senate.</a:t>
            </a:r>
            <a:endParaRPr/>
          </a:p>
        </p:txBody>
      </p:sp>
      <p:sp>
        <p:nvSpPr>
          <p:cNvPr id="526" name="Google Shape;526;p55"/>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27" name="Google Shape;527;p55"/>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528" name="Google Shape;528;p55"/>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529" name="Google Shape;529;p55"/>
          <p:cNvPicPr preferRelativeResize="0"/>
          <p:nvPr/>
        </p:nvPicPr>
        <p:blipFill rotWithShape="1">
          <a:blip r:embed="rId4">
            <a:alphaModFix/>
          </a:blip>
          <a:srcRect/>
          <a:stretch/>
        </p:blipFill>
        <p:spPr>
          <a:xfrm>
            <a:off x="10040690" y="798720"/>
            <a:ext cx="1844525" cy="1079722"/>
          </a:xfrm>
          <a:prstGeom prst="rect">
            <a:avLst/>
          </a:prstGeom>
          <a:noFill/>
          <a:ln>
            <a:noFill/>
          </a:ln>
        </p:spPr>
      </p:pic>
      <p:pic>
        <p:nvPicPr>
          <p:cNvPr id="530" name="Google Shape;530;p55"/>
          <p:cNvPicPr preferRelativeResize="0"/>
          <p:nvPr/>
        </p:nvPicPr>
        <p:blipFill rotWithShape="1">
          <a:blip r:embed="rId5">
            <a:alphaModFix/>
          </a:blip>
          <a:srcRect/>
          <a:stretch/>
        </p:blipFill>
        <p:spPr>
          <a:xfrm>
            <a:off x="444521" y="2291916"/>
            <a:ext cx="4711442" cy="3139607"/>
          </a:xfrm>
          <a:prstGeom prst="rect">
            <a:avLst/>
          </a:prstGeom>
          <a:noFill/>
          <a:ln>
            <a:noFill/>
          </a:ln>
          <a:effectLst>
            <a:outerShdw blurRad="292100" dist="139700" dir="2700000" algn="tl" rotWithShape="0">
              <a:srgbClr val="333333">
                <a:alpha val="64705"/>
              </a:srgbClr>
            </a:outerShdw>
          </a:effectLst>
        </p:spPr>
      </p:pic>
      <p:sp>
        <p:nvSpPr>
          <p:cNvPr id="531" name="Google Shape;531;p55"/>
          <p:cNvSpPr/>
          <p:nvPr/>
        </p:nvSpPr>
        <p:spPr>
          <a:xfrm>
            <a:off x="444521" y="1338581"/>
            <a:ext cx="869126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52F66"/>
                </a:solidFill>
                <a:latin typeface="Calibri"/>
                <a:ea typeface="Calibri"/>
                <a:cs typeface="Calibri"/>
                <a:sym typeface="Calibri"/>
              </a:rPr>
              <a:t>Protection of a state’s equal representation in the Senate.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36"/>
        <p:cNvGrpSpPr/>
        <p:nvPr/>
      </p:nvGrpSpPr>
      <p:grpSpPr>
        <a:xfrm>
          <a:off x="0" y="0"/>
          <a:ext cx="0" cy="0"/>
          <a:chOff x="0" y="0"/>
          <a:chExt cx="0" cy="0"/>
        </a:xfrm>
      </p:grpSpPr>
      <p:sp>
        <p:nvSpPr>
          <p:cNvPr id="537" name="Google Shape;537;p56"/>
          <p:cNvSpPr/>
          <p:nvPr/>
        </p:nvSpPr>
        <p:spPr>
          <a:xfrm>
            <a:off x="444521" y="239844"/>
            <a:ext cx="8691264"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rgbClr val="FFFFFF"/>
                </a:solidFill>
                <a:latin typeface="Quattrocento Sans"/>
                <a:ea typeface="Quattrocento Sans"/>
                <a:cs typeface="Quattrocento Sans"/>
                <a:sym typeface="Quattrocento Sans"/>
              </a:rPr>
              <a:t>LIMITS ON THE ARTICLE V AMENDMENT PROCESS</a:t>
            </a:r>
            <a:endParaRPr sz="2400" b="1" i="0" u="none" strike="noStrike" cap="none">
              <a:solidFill>
                <a:srgbClr val="FFFFFF"/>
              </a:solidFill>
              <a:latin typeface="Quattrocento Sans"/>
              <a:ea typeface="Quattrocento Sans"/>
              <a:cs typeface="Quattrocento Sans"/>
              <a:sym typeface="Quattrocento Sans"/>
            </a:endParaRPr>
          </a:p>
        </p:txBody>
      </p:sp>
      <p:sp>
        <p:nvSpPr>
          <p:cNvPr id="538" name="Google Shape;538;p56"/>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9" name="Google Shape;539;p56"/>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540" name="Google Shape;540;p56"/>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541" name="Google Shape;541;p56"/>
          <p:cNvPicPr preferRelativeResize="0"/>
          <p:nvPr/>
        </p:nvPicPr>
        <p:blipFill rotWithShape="1">
          <a:blip r:embed="rId4">
            <a:alphaModFix/>
          </a:blip>
          <a:srcRect/>
          <a:stretch/>
        </p:blipFill>
        <p:spPr>
          <a:xfrm>
            <a:off x="10040690" y="798720"/>
            <a:ext cx="1844525" cy="1079722"/>
          </a:xfrm>
          <a:prstGeom prst="rect">
            <a:avLst/>
          </a:prstGeom>
          <a:noFill/>
          <a:ln>
            <a:noFill/>
          </a:ln>
        </p:spPr>
      </p:pic>
      <p:sp>
        <p:nvSpPr>
          <p:cNvPr id="542" name="Google Shape;542;p56"/>
          <p:cNvSpPr/>
          <p:nvPr/>
        </p:nvSpPr>
        <p:spPr>
          <a:xfrm>
            <a:off x="444521" y="1338581"/>
            <a:ext cx="8932292"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52F66"/>
                </a:solidFill>
                <a:latin typeface="Calibri"/>
                <a:ea typeface="Calibri"/>
                <a:cs typeface="Calibri"/>
                <a:sym typeface="Calibri"/>
              </a:rPr>
              <a:t>Protection of the “Slave Trade” Clause</a:t>
            </a:r>
            <a:endParaRPr/>
          </a:p>
          <a:p>
            <a:pPr marL="0" marR="0" lvl="0" indent="0" algn="l" rtl="0">
              <a:spcBef>
                <a:spcPts val="0"/>
              </a:spcBef>
              <a:spcAft>
                <a:spcPts val="0"/>
              </a:spcAft>
              <a:buNone/>
            </a:pPr>
            <a:endParaRPr sz="2400" b="1">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b="1">
                <a:solidFill>
                  <a:srgbClr val="252F66"/>
                </a:solidFill>
                <a:latin typeface="Calibri"/>
                <a:ea typeface="Calibri"/>
                <a:cs typeface="Calibri"/>
                <a:sym typeface="Calibri"/>
              </a:rPr>
              <a:t>Article I, Section 9: </a:t>
            </a:r>
            <a:br>
              <a:rPr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The Migration or Importation of such Persons as any of the States now existing shall think proper to admit, shall not be prohibited by the Congress prior to the Year one thousand eight hundred and eight, but a Tax or duty may be imposed on such Importation, not exceeding ten dollars for each Person.</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b="1">
                <a:solidFill>
                  <a:srgbClr val="252F66"/>
                </a:solidFill>
                <a:latin typeface="Calibri"/>
                <a:ea typeface="Calibri"/>
                <a:cs typeface="Calibri"/>
                <a:sym typeface="Calibri"/>
              </a:rPr>
              <a:t>Article V: </a:t>
            </a:r>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…no Amendment which may be made prior to the Year One thousand eight hundred and eight shall in any Manner affect the first and fourth Clauses in the Ninth Section of the first Article.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546"/>
        <p:cNvGrpSpPr/>
        <p:nvPr/>
      </p:nvGrpSpPr>
      <p:grpSpPr>
        <a:xfrm>
          <a:off x="0" y="0"/>
          <a:ext cx="0" cy="0"/>
          <a:chOff x="0" y="0"/>
          <a:chExt cx="0" cy="0"/>
        </a:xfrm>
      </p:grpSpPr>
      <p:sp>
        <p:nvSpPr>
          <p:cNvPr id="547" name="Google Shape;547;p57"/>
          <p:cNvSpPr/>
          <p:nvPr/>
        </p:nvSpPr>
        <p:spPr>
          <a:xfrm>
            <a:off x="191388" y="1297925"/>
            <a:ext cx="853235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rgbClr val="002060"/>
              </a:solidFill>
              <a:latin typeface="Quattrocento Sans"/>
              <a:ea typeface="Quattrocento Sans"/>
              <a:cs typeface="Quattrocento Sans"/>
              <a:sym typeface="Quattrocento Sans"/>
            </a:endParaRPr>
          </a:p>
        </p:txBody>
      </p:sp>
      <p:sp>
        <p:nvSpPr>
          <p:cNvPr id="548" name="Google Shape;548;p57"/>
          <p:cNvSpPr/>
          <p:nvPr/>
        </p:nvSpPr>
        <p:spPr>
          <a:xfrm>
            <a:off x="6073945" y="1582340"/>
            <a:ext cx="3154880"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a:solidFill>
                  <a:srgbClr val="002060"/>
                </a:solidFill>
                <a:latin typeface="Calibri"/>
                <a:ea typeface="Calibri"/>
                <a:cs typeface="Calibri"/>
                <a:sym typeface="Calibri"/>
              </a:rPr>
              <a:t>No law, varying the compensation for the services of the Senators and Representatives, shall take effect, until an election of representatives shall have intervened.</a:t>
            </a:r>
            <a:endParaRPr sz="2600" b="0" u="none" strike="noStrike" cap="none">
              <a:solidFill>
                <a:srgbClr val="002060"/>
              </a:solidFill>
              <a:latin typeface="Calibri"/>
              <a:ea typeface="Calibri"/>
              <a:cs typeface="Calibri"/>
              <a:sym typeface="Calibri"/>
            </a:endParaRPr>
          </a:p>
        </p:txBody>
      </p:sp>
      <p:sp>
        <p:nvSpPr>
          <p:cNvPr id="549" name="Google Shape;549;p57"/>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50" name="Google Shape;550;p57"/>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551" name="Google Shape;551;p57"/>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552" name="Google Shape;552;p57"/>
          <p:cNvPicPr preferRelativeResize="0"/>
          <p:nvPr/>
        </p:nvPicPr>
        <p:blipFill rotWithShape="1">
          <a:blip r:embed="rId4">
            <a:alphaModFix/>
          </a:blip>
          <a:srcRect/>
          <a:stretch/>
        </p:blipFill>
        <p:spPr>
          <a:xfrm>
            <a:off x="10040690" y="798720"/>
            <a:ext cx="1844525" cy="1079722"/>
          </a:xfrm>
          <a:prstGeom prst="rect">
            <a:avLst/>
          </a:prstGeom>
          <a:noFill/>
          <a:ln>
            <a:noFill/>
          </a:ln>
        </p:spPr>
      </p:pic>
      <p:pic>
        <p:nvPicPr>
          <p:cNvPr id="553" name="Google Shape;553;p57"/>
          <p:cNvPicPr preferRelativeResize="0"/>
          <p:nvPr/>
        </p:nvPicPr>
        <p:blipFill rotWithShape="1">
          <a:blip r:embed="rId5">
            <a:alphaModFix/>
          </a:blip>
          <a:srcRect/>
          <a:stretch/>
        </p:blipFill>
        <p:spPr>
          <a:xfrm>
            <a:off x="586342" y="1184560"/>
            <a:ext cx="4982518" cy="5400635"/>
          </a:xfrm>
          <a:prstGeom prst="rect">
            <a:avLst/>
          </a:prstGeom>
          <a:noFill/>
          <a:ln>
            <a:noFill/>
          </a:ln>
          <a:effectLst>
            <a:outerShdw blurRad="292100" dist="139700" dir="2700000" algn="tl" rotWithShape="0">
              <a:srgbClr val="333333">
                <a:alpha val="64705"/>
              </a:srgbClr>
            </a:outerShdw>
          </a:effectLst>
        </p:spPr>
      </p:pic>
      <p:sp>
        <p:nvSpPr>
          <p:cNvPr id="554" name="Google Shape;554;p57"/>
          <p:cNvSpPr/>
          <p:nvPr/>
        </p:nvSpPr>
        <p:spPr>
          <a:xfrm>
            <a:off x="481309" y="3591845"/>
            <a:ext cx="5192583" cy="269875"/>
          </a:xfrm>
          <a:prstGeom prst="rect">
            <a:avLst/>
          </a:prstGeom>
          <a:noFill/>
          <a:ln w="38100" cap="flat" cmpd="sng">
            <a:solidFill>
              <a:srgbClr val="252F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57"/>
          <p:cNvSpPr/>
          <p:nvPr/>
        </p:nvSpPr>
        <p:spPr>
          <a:xfrm>
            <a:off x="748717" y="6007100"/>
            <a:ext cx="2311984" cy="37564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cap="none">
                <a:solidFill>
                  <a:srgbClr val="FFFFFF"/>
                </a:solidFill>
                <a:latin typeface="Calibri"/>
                <a:ea typeface="Calibri"/>
                <a:cs typeface="Calibri"/>
                <a:sym typeface="Calibri"/>
              </a:rPr>
              <a:t>THE BILL OF RIGHTS</a:t>
            </a:r>
            <a:endParaRPr sz="1800" b="1" i="0" u="none" strike="noStrike" cap="none">
              <a:solidFill>
                <a:srgbClr val="FFFFFF"/>
              </a:solidFill>
              <a:latin typeface="Calibri"/>
              <a:ea typeface="Calibri"/>
              <a:cs typeface="Calibri"/>
              <a:sym typeface="Calibri"/>
            </a:endParaRPr>
          </a:p>
        </p:txBody>
      </p:sp>
      <p:sp>
        <p:nvSpPr>
          <p:cNvPr id="556" name="Google Shape;556;p57"/>
          <p:cNvSpPr/>
          <p:nvPr/>
        </p:nvSpPr>
        <p:spPr>
          <a:xfrm>
            <a:off x="430342" y="297096"/>
            <a:ext cx="7174790" cy="52322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b="0" i="0" u="none" strike="noStrike" cap="none">
                <a:solidFill>
                  <a:srgbClr val="FFFFFF"/>
                </a:solidFill>
                <a:latin typeface="Quattrocento Sans"/>
                <a:ea typeface="Quattrocento Sans"/>
                <a:cs typeface="Quattrocento Sans"/>
                <a:sym typeface="Quattrocento Sans"/>
              </a:rPr>
              <a:t>27TH AMENDMENT, 1789-1992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560"/>
        <p:cNvGrpSpPr/>
        <p:nvPr/>
      </p:nvGrpSpPr>
      <p:grpSpPr>
        <a:xfrm>
          <a:off x="0" y="0"/>
          <a:ext cx="0" cy="0"/>
          <a:chOff x="0" y="0"/>
          <a:chExt cx="0" cy="0"/>
        </a:xfrm>
      </p:grpSpPr>
      <p:sp>
        <p:nvSpPr>
          <p:cNvPr id="561" name="Google Shape;561;p58"/>
          <p:cNvSpPr/>
          <p:nvPr/>
        </p:nvSpPr>
        <p:spPr>
          <a:xfrm>
            <a:off x="191388" y="1297925"/>
            <a:ext cx="853235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rgbClr val="002060"/>
              </a:solidFill>
              <a:latin typeface="Quattrocento Sans"/>
              <a:ea typeface="Quattrocento Sans"/>
              <a:cs typeface="Quattrocento Sans"/>
              <a:sym typeface="Quattrocento Sans"/>
            </a:endParaRPr>
          </a:p>
        </p:txBody>
      </p:sp>
      <p:sp>
        <p:nvSpPr>
          <p:cNvPr id="562" name="Google Shape;562;p58"/>
          <p:cNvSpPr/>
          <p:nvPr/>
        </p:nvSpPr>
        <p:spPr>
          <a:xfrm>
            <a:off x="430342" y="297096"/>
            <a:ext cx="7174790" cy="52322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b="0" i="0" u="none" strike="noStrike" cap="none">
                <a:solidFill>
                  <a:srgbClr val="FFFFFF"/>
                </a:solidFill>
                <a:latin typeface="Quattrocento Sans"/>
                <a:ea typeface="Quattrocento Sans"/>
                <a:cs typeface="Quattrocento Sans"/>
                <a:sym typeface="Quattrocento Sans"/>
              </a:rPr>
              <a:t>27TH AMENDMENT, 1789-1992</a:t>
            </a:r>
            <a:endParaRPr/>
          </a:p>
        </p:txBody>
      </p:sp>
      <p:sp>
        <p:nvSpPr>
          <p:cNvPr id="563" name="Google Shape;563;p58"/>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64" name="Google Shape;564;p58"/>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565" name="Google Shape;565;p58"/>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566" name="Google Shape;566;p58"/>
          <p:cNvPicPr preferRelativeResize="0"/>
          <p:nvPr/>
        </p:nvPicPr>
        <p:blipFill rotWithShape="1">
          <a:blip r:embed="rId4">
            <a:alphaModFix/>
          </a:blip>
          <a:srcRect/>
          <a:stretch/>
        </p:blipFill>
        <p:spPr>
          <a:xfrm>
            <a:off x="10040690" y="798720"/>
            <a:ext cx="1844525" cy="1079722"/>
          </a:xfrm>
          <a:prstGeom prst="rect">
            <a:avLst/>
          </a:prstGeom>
          <a:noFill/>
          <a:ln>
            <a:noFill/>
          </a:ln>
        </p:spPr>
      </p:pic>
      <p:pic>
        <p:nvPicPr>
          <p:cNvPr id="567" name="Google Shape;567;p58" descr="Photo of Gregory Watson shows off the A+ on his Update of Student Academic Record application at his office at the Texas Capitol."/>
          <p:cNvPicPr preferRelativeResize="0"/>
          <p:nvPr/>
        </p:nvPicPr>
        <p:blipFill rotWithShape="1">
          <a:blip r:embed="rId5">
            <a:alphaModFix/>
          </a:blip>
          <a:srcRect/>
          <a:stretch/>
        </p:blipFill>
        <p:spPr>
          <a:xfrm>
            <a:off x="780529" y="1223649"/>
            <a:ext cx="7354069" cy="4979558"/>
          </a:xfrm>
          <a:prstGeom prst="rect">
            <a:avLst/>
          </a:prstGeom>
          <a:noFill/>
          <a:ln>
            <a:noFill/>
          </a:ln>
          <a:effectLst>
            <a:outerShdw blurRad="292100" dist="139700" dir="2700000" algn="tl" rotWithShape="0">
              <a:srgbClr val="333333">
                <a:alpha val="64705"/>
              </a:srgbClr>
            </a:outerShdw>
          </a:effectLst>
        </p:spPr>
      </p:pic>
      <p:sp>
        <p:nvSpPr>
          <p:cNvPr id="568" name="Google Shape;568;p58"/>
          <p:cNvSpPr/>
          <p:nvPr/>
        </p:nvSpPr>
        <p:spPr>
          <a:xfrm>
            <a:off x="2408342" y="5560075"/>
            <a:ext cx="6820483" cy="9652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Gregory Watson shows off the A+ on his Update of Student Academic Record application at his office at the Texas Capitol. Photo by Jay Janner / Austin American-Statesman.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572"/>
        <p:cNvGrpSpPr/>
        <p:nvPr/>
      </p:nvGrpSpPr>
      <p:grpSpPr>
        <a:xfrm>
          <a:off x="0" y="0"/>
          <a:ext cx="0" cy="0"/>
          <a:chOff x="0" y="0"/>
          <a:chExt cx="0" cy="0"/>
        </a:xfrm>
      </p:grpSpPr>
      <p:pic>
        <p:nvPicPr>
          <p:cNvPr id="573" name="Google Shape;573;p59"/>
          <p:cNvPicPr preferRelativeResize="0"/>
          <p:nvPr/>
        </p:nvPicPr>
        <p:blipFill rotWithShape="1">
          <a:blip r:embed="rId3">
            <a:alphaModFix/>
          </a:blip>
          <a:srcRect/>
          <a:stretch/>
        </p:blipFill>
        <p:spPr>
          <a:xfrm>
            <a:off x="430342" y="4065886"/>
            <a:ext cx="4025901" cy="2268763"/>
          </a:xfrm>
          <a:prstGeom prst="rect">
            <a:avLst/>
          </a:prstGeom>
          <a:noFill/>
          <a:ln>
            <a:noFill/>
          </a:ln>
          <a:effectLst>
            <a:outerShdw blurRad="292100" dist="139700" dir="2700000" algn="tl" rotWithShape="0">
              <a:srgbClr val="333333">
                <a:alpha val="64705"/>
              </a:srgbClr>
            </a:outerShdw>
          </a:effectLst>
        </p:spPr>
      </p:pic>
      <p:sp>
        <p:nvSpPr>
          <p:cNvPr id="574" name="Google Shape;574;p59"/>
          <p:cNvSpPr/>
          <p:nvPr/>
        </p:nvSpPr>
        <p:spPr>
          <a:xfrm>
            <a:off x="191388" y="1297925"/>
            <a:ext cx="853235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rgbClr val="002060"/>
              </a:solidFill>
              <a:latin typeface="Quattrocento Sans"/>
              <a:ea typeface="Quattrocento Sans"/>
              <a:cs typeface="Quattrocento Sans"/>
              <a:sym typeface="Quattrocento Sans"/>
            </a:endParaRPr>
          </a:p>
        </p:txBody>
      </p:sp>
      <p:sp>
        <p:nvSpPr>
          <p:cNvPr id="575" name="Google Shape;575;p59"/>
          <p:cNvSpPr/>
          <p:nvPr/>
        </p:nvSpPr>
        <p:spPr>
          <a:xfrm>
            <a:off x="430342" y="297096"/>
            <a:ext cx="4880344" cy="52322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cap="none">
                <a:solidFill>
                  <a:srgbClr val="FFFFFF"/>
                </a:solidFill>
                <a:latin typeface="Quattrocento Sans"/>
                <a:ea typeface="Quattrocento Sans"/>
                <a:cs typeface="Quattrocento Sans"/>
                <a:sym typeface="Quattrocento Sans"/>
              </a:rPr>
              <a:t>18</a:t>
            </a:r>
            <a:r>
              <a:rPr lang="en-US" sz="2800" b="0" i="0" u="none" strike="noStrike" cap="none">
                <a:solidFill>
                  <a:srgbClr val="FFFFFF"/>
                </a:solidFill>
                <a:latin typeface="Quattrocento Sans"/>
                <a:ea typeface="Quattrocento Sans"/>
                <a:cs typeface="Quattrocento Sans"/>
                <a:sym typeface="Quattrocento Sans"/>
              </a:rPr>
              <a:t>TH AMENDMENT, 1919</a:t>
            </a:r>
            <a:endParaRPr/>
          </a:p>
        </p:txBody>
      </p:sp>
      <p:sp>
        <p:nvSpPr>
          <p:cNvPr id="576" name="Google Shape;576;p59"/>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77" name="Google Shape;577;p59"/>
          <p:cNvPicPr preferRelativeResize="0"/>
          <p:nvPr/>
        </p:nvPicPr>
        <p:blipFill rotWithShape="1">
          <a:blip r:embed="rId4">
            <a:alphaModFix/>
          </a:blip>
          <a:srcRect/>
          <a:stretch/>
        </p:blipFill>
        <p:spPr>
          <a:xfrm>
            <a:off x="9909971" y="5200268"/>
            <a:ext cx="1924931" cy="1052819"/>
          </a:xfrm>
          <a:prstGeom prst="rect">
            <a:avLst/>
          </a:prstGeom>
          <a:noFill/>
          <a:ln>
            <a:noFill/>
          </a:ln>
        </p:spPr>
      </p:pic>
      <p:sp>
        <p:nvSpPr>
          <p:cNvPr id="578" name="Google Shape;578;p59"/>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579" name="Google Shape;579;p59"/>
          <p:cNvPicPr preferRelativeResize="0"/>
          <p:nvPr/>
        </p:nvPicPr>
        <p:blipFill rotWithShape="1">
          <a:blip r:embed="rId5">
            <a:alphaModFix/>
          </a:blip>
          <a:srcRect/>
          <a:stretch/>
        </p:blipFill>
        <p:spPr>
          <a:xfrm>
            <a:off x="10040690" y="798720"/>
            <a:ext cx="1844525" cy="1079722"/>
          </a:xfrm>
          <a:prstGeom prst="rect">
            <a:avLst/>
          </a:prstGeom>
          <a:noFill/>
          <a:ln>
            <a:noFill/>
          </a:ln>
        </p:spPr>
      </p:pic>
      <p:pic>
        <p:nvPicPr>
          <p:cNvPr id="580" name="Google Shape;580;p59" descr="Prohibition | Definition, History, Eighteenth Amendment, &amp; Repeal |  Britannica"/>
          <p:cNvPicPr preferRelativeResize="0"/>
          <p:nvPr/>
        </p:nvPicPr>
        <p:blipFill rotWithShape="1">
          <a:blip r:embed="rId6">
            <a:alphaModFix/>
          </a:blip>
          <a:srcRect/>
          <a:stretch/>
        </p:blipFill>
        <p:spPr>
          <a:xfrm>
            <a:off x="4763023" y="1807751"/>
            <a:ext cx="4587986" cy="3825536"/>
          </a:xfrm>
          <a:prstGeom prst="rect">
            <a:avLst/>
          </a:prstGeom>
          <a:noFill/>
          <a:ln>
            <a:noFill/>
          </a:ln>
          <a:effectLst>
            <a:outerShdw blurRad="292100" dist="139700" dir="2700000" algn="tl" rotWithShape="0">
              <a:srgbClr val="333333">
                <a:alpha val="64705"/>
              </a:srgbClr>
            </a:outerShdw>
          </a:effectLst>
        </p:spPr>
      </p:pic>
      <p:pic>
        <p:nvPicPr>
          <p:cNvPr id="581" name="Google Shape;581;p59"/>
          <p:cNvPicPr preferRelativeResize="0"/>
          <p:nvPr/>
        </p:nvPicPr>
        <p:blipFill rotWithShape="1">
          <a:blip r:embed="rId7">
            <a:alphaModFix/>
          </a:blip>
          <a:srcRect/>
          <a:stretch/>
        </p:blipFill>
        <p:spPr>
          <a:xfrm>
            <a:off x="431663" y="1455950"/>
            <a:ext cx="4025901" cy="226456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585"/>
        <p:cNvGrpSpPr/>
        <p:nvPr/>
      </p:nvGrpSpPr>
      <p:grpSpPr>
        <a:xfrm>
          <a:off x="0" y="0"/>
          <a:ext cx="0" cy="0"/>
          <a:chOff x="0" y="0"/>
          <a:chExt cx="0" cy="0"/>
        </a:xfrm>
      </p:grpSpPr>
      <p:sp>
        <p:nvSpPr>
          <p:cNvPr id="586" name="Google Shape;586;p60"/>
          <p:cNvSpPr/>
          <p:nvPr/>
        </p:nvSpPr>
        <p:spPr>
          <a:xfrm>
            <a:off x="191388" y="1297925"/>
            <a:ext cx="853235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rgbClr val="002060"/>
              </a:solidFill>
              <a:latin typeface="Quattrocento Sans"/>
              <a:ea typeface="Quattrocento Sans"/>
              <a:cs typeface="Quattrocento Sans"/>
              <a:sym typeface="Quattrocento Sans"/>
            </a:endParaRPr>
          </a:p>
        </p:txBody>
      </p:sp>
      <p:sp>
        <p:nvSpPr>
          <p:cNvPr id="587" name="Google Shape;587;p60"/>
          <p:cNvSpPr/>
          <p:nvPr/>
        </p:nvSpPr>
        <p:spPr>
          <a:xfrm>
            <a:off x="430342" y="297096"/>
            <a:ext cx="4880344" cy="52322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cap="none">
                <a:solidFill>
                  <a:srgbClr val="FFFFFF"/>
                </a:solidFill>
                <a:latin typeface="Quattrocento Sans"/>
                <a:ea typeface="Quattrocento Sans"/>
                <a:cs typeface="Quattrocento Sans"/>
                <a:sym typeface="Quattrocento Sans"/>
              </a:rPr>
              <a:t>18</a:t>
            </a:r>
            <a:r>
              <a:rPr lang="en-US" sz="2800" b="0" i="0" u="none" strike="noStrike" cap="none">
                <a:solidFill>
                  <a:srgbClr val="FFFFFF"/>
                </a:solidFill>
                <a:latin typeface="Quattrocento Sans"/>
                <a:ea typeface="Quattrocento Sans"/>
                <a:cs typeface="Quattrocento Sans"/>
                <a:sym typeface="Quattrocento Sans"/>
              </a:rPr>
              <a:t>TH AMENDMENT, 1919</a:t>
            </a:r>
            <a:endParaRPr/>
          </a:p>
        </p:txBody>
      </p:sp>
      <p:sp>
        <p:nvSpPr>
          <p:cNvPr id="588" name="Google Shape;588;p60"/>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89" name="Google Shape;589;p60"/>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590" name="Google Shape;590;p60"/>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591" name="Google Shape;591;p60"/>
          <p:cNvPicPr preferRelativeResize="0"/>
          <p:nvPr/>
        </p:nvPicPr>
        <p:blipFill rotWithShape="1">
          <a:blip r:embed="rId4">
            <a:alphaModFix/>
          </a:blip>
          <a:srcRect/>
          <a:stretch/>
        </p:blipFill>
        <p:spPr>
          <a:xfrm>
            <a:off x="10040690" y="798720"/>
            <a:ext cx="1844525" cy="1079722"/>
          </a:xfrm>
          <a:prstGeom prst="rect">
            <a:avLst/>
          </a:prstGeom>
          <a:noFill/>
          <a:ln>
            <a:noFill/>
          </a:ln>
        </p:spPr>
      </p:pic>
      <p:sp>
        <p:nvSpPr>
          <p:cNvPr id="592" name="Google Shape;592;p60"/>
          <p:cNvSpPr/>
          <p:nvPr/>
        </p:nvSpPr>
        <p:spPr>
          <a:xfrm>
            <a:off x="430341" y="1045564"/>
            <a:ext cx="9172845" cy="56323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52F66"/>
                </a:solidFill>
                <a:latin typeface="Calibri"/>
                <a:ea typeface="Calibri"/>
                <a:cs typeface="Calibri"/>
                <a:sym typeface="Calibri"/>
              </a:rPr>
              <a:t>Section 1</a:t>
            </a:r>
            <a:endParaRPr/>
          </a:p>
          <a:p>
            <a:pPr marL="0" marR="0" lvl="0" indent="0" algn="l" rtl="0">
              <a:spcBef>
                <a:spcPts val="0"/>
              </a:spcBef>
              <a:spcAft>
                <a:spcPts val="0"/>
              </a:spcAft>
              <a:buNone/>
            </a:pPr>
            <a:r>
              <a:rPr lang="en-US" sz="4000">
                <a:solidFill>
                  <a:srgbClr val="252F66"/>
                </a:solidFill>
                <a:latin typeface="Calibri"/>
                <a:ea typeface="Calibri"/>
                <a:cs typeface="Calibri"/>
                <a:sym typeface="Calibri"/>
              </a:rPr>
              <a:t>After one year from the ratification of this article </a:t>
            </a:r>
            <a:r>
              <a:rPr lang="en-US" sz="4000" b="1">
                <a:solidFill>
                  <a:srgbClr val="252F66"/>
                </a:solidFill>
                <a:latin typeface="Calibri"/>
                <a:ea typeface="Calibri"/>
                <a:cs typeface="Calibri"/>
                <a:sym typeface="Calibri"/>
              </a:rPr>
              <a:t>the manufacture, sale, or transportation of intoxicating liquors </a:t>
            </a:r>
            <a:r>
              <a:rPr lang="en-US" sz="4000">
                <a:solidFill>
                  <a:srgbClr val="252F66"/>
                </a:solidFill>
                <a:latin typeface="Calibri"/>
                <a:ea typeface="Calibri"/>
                <a:cs typeface="Calibri"/>
                <a:sym typeface="Calibri"/>
              </a:rPr>
              <a:t>within, the importation thereof into, or the exportation thereof from the United States and all territory subject to the jurisdiction thereof for beverage purposes </a:t>
            </a:r>
            <a:r>
              <a:rPr lang="en-US" sz="4000" b="1">
                <a:solidFill>
                  <a:srgbClr val="252F66"/>
                </a:solidFill>
                <a:latin typeface="Calibri"/>
                <a:ea typeface="Calibri"/>
                <a:cs typeface="Calibri"/>
                <a:sym typeface="Calibri"/>
              </a:rPr>
              <a:t>is hereby prohibited.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596"/>
        <p:cNvGrpSpPr/>
        <p:nvPr/>
      </p:nvGrpSpPr>
      <p:grpSpPr>
        <a:xfrm>
          <a:off x="0" y="0"/>
          <a:ext cx="0" cy="0"/>
          <a:chOff x="0" y="0"/>
          <a:chExt cx="0" cy="0"/>
        </a:xfrm>
      </p:grpSpPr>
      <p:sp>
        <p:nvSpPr>
          <p:cNvPr id="597" name="Google Shape;597;p61"/>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98" name="Google Shape;598;p61"/>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599" name="Google Shape;599;p61"/>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600" name="Google Shape;600;p61"/>
          <p:cNvPicPr preferRelativeResize="0"/>
          <p:nvPr/>
        </p:nvPicPr>
        <p:blipFill rotWithShape="1">
          <a:blip r:embed="rId4">
            <a:alphaModFix/>
          </a:blip>
          <a:srcRect/>
          <a:stretch/>
        </p:blipFill>
        <p:spPr>
          <a:xfrm>
            <a:off x="10040690" y="798720"/>
            <a:ext cx="1844525" cy="1079722"/>
          </a:xfrm>
          <a:prstGeom prst="rect">
            <a:avLst/>
          </a:prstGeom>
          <a:noFill/>
          <a:ln>
            <a:noFill/>
          </a:ln>
        </p:spPr>
      </p:pic>
      <p:pic>
        <p:nvPicPr>
          <p:cNvPr id="601" name="Google Shape;601;p61"/>
          <p:cNvPicPr preferRelativeResize="0"/>
          <p:nvPr/>
        </p:nvPicPr>
        <p:blipFill rotWithShape="1">
          <a:blip r:embed="rId5">
            <a:alphaModFix/>
          </a:blip>
          <a:srcRect/>
          <a:stretch/>
        </p:blipFill>
        <p:spPr>
          <a:xfrm>
            <a:off x="889200" y="1338581"/>
            <a:ext cx="3364711" cy="2427110"/>
          </a:xfrm>
          <a:prstGeom prst="rect">
            <a:avLst/>
          </a:prstGeom>
          <a:noFill/>
          <a:ln>
            <a:noFill/>
          </a:ln>
          <a:effectLst>
            <a:outerShdw blurRad="292100" dist="139700" dir="2700000" algn="tl" rotWithShape="0">
              <a:srgbClr val="333333">
                <a:alpha val="64705"/>
              </a:srgbClr>
            </a:outerShdw>
          </a:effectLst>
        </p:spPr>
      </p:pic>
      <p:pic>
        <p:nvPicPr>
          <p:cNvPr id="602" name="Google Shape;602;p61"/>
          <p:cNvPicPr preferRelativeResize="0"/>
          <p:nvPr/>
        </p:nvPicPr>
        <p:blipFill rotWithShape="1">
          <a:blip r:embed="rId6">
            <a:alphaModFix/>
          </a:blip>
          <a:srcRect/>
          <a:stretch/>
        </p:blipFill>
        <p:spPr>
          <a:xfrm>
            <a:off x="889200" y="3924197"/>
            <a:ext cx="3364711" cy="2766710"/>
          </a:xfrm>
          <a:prstGeom prst="rect">
            <a:avLst/>
          </a:prstGeom>
          <a:noFill/>
          <a:ln>
            <a:noFill/>
          </a:ln>
          <a:effectLst>
            <a:outerShdw blurRad="292100" dist="139700" dir="2700000" algn="tl" rotWithShape="0">
              <a:srgbClr val="333333">
                <a:alpha val="64705"/>
              </a:srgbClr>
            </a:outerShdw>
          </a:effectLst>
        </p:spPr>
      </p:pic>
      <p:pic>
        <p:nvPicPr>
          <p:cNvPr id="603" name="Google Shape;603;p61"/>
          <p:cNvPicPr preferRelativeResize="0"/>
          <p:nvPr/>
        </p:nvPicPr>
        <p:blipFill rotWithShape="1">
          <a:blip r:embed="rId7">
            <a:alphaModFix/>
          </a:blip>
          <a:srcRect/>
          <a:stretch/>
        </p:blipFill>
        <p:spPr>
          <a:xfrm>
            <a:off x="4683124" y="1857328"/>
            <a:ext cx="4255319" cy="4133738"/>
          </a:xfrm>
          <a:prstGeom prst="rect">
            <a:avLst/>
          </a:prstGeom>
          <a:noFill/>
          <a:ln>
            <a:noFill/>
          </a:ln>
          <a:effectLst>
            <a:outerShdw blurRad="292100" dist="139700" dir="2700000" algn="tl" rotWithShape="0">
              <a:srgbClr val="333333">
                <a:alpha val="64705"/>
              </a:srgbClr>
            </a:outerShdw>
          </a:effectLst>
        </p:spPr>
      </p:pic>
      <p:sp>
        <p:nvSpPr>
          <p:cNvPr id="604" name="Google Shape;604;p61"/>
          <p:cNvSpPr/>
          <p:nvPr/>
        </p:nvSpPr>
        <p:spPr>
          <a:xfrm>
            <a:off x="430342" y="297096"/>
            <a:ext cx="4880344" cy="52322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cap="none">
                <a:solidFill>
                  <a:srgbClr val="FFFFFF"/>
                </a:solidFill>
                <a:latin typeface="Quattrocento Sans"/>
                <a:ea typeface="Quattrocento Sans"/>
                <a:cs typeface="Quattrocento Sans"/>
                <a:sym typeface="Quattrocento Sans"/>
              </a:rPr>
              <a:t>18</a:t>
            </a:r>
            <a:r>
              <a:rPr lang="en-US" sz="2800" b="0" i="0" u="none" strike="noStrike" cap="none">
                <a:solidFill>
                  <a:srgbClr val="FFFFFF"/>
                </a:solidFill>
                <a:latin typeface="Quattrocento Sans"/>
                <a:ea typeface="Quattrocento Sans"/>
                <a:cs typeface="Quattrocento Sans"/>
                <a:sym typeface="Quattrocento Sans"/>
              </a:rPr>
              <a:t>TH AMENDMENT, 1919</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608"/>
        <p:cNvGrpSpPr/>
        <p:nvPr/>
      </p:nvGrpSpPr>
      <p:grpSpPr>
        <a:xfrm>
          <a:off x="0" y="0"/>
          <a:ext cx="0" cy="0"/>
          <a:chOff x="0" y="0"/>
          <a:chExt cx="0" cy="0"/>
        </a:xfrm>
      </p:grpSpPr>
      <p:sp>
        <p:nvSpPr>
          <p:cNvPr id="609" name="Google Shape;609;p62"/>
          <p:cNvSpPr/>
          <p:nvPr/>
        </p:nvSpPr>
        <p:spPr>
          <a:xfrm>
            <a:off x="430342" y="297096"/>
            <a:ext cx="4880344" cy="52322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cap="none">
                <a:solidFill>
                  <a:srgbClr val="FFFFFF"/>
                </a:solidFill>
                <a:latin typeface="Quattrocento Sans"/>
                <a:ea typeface="Quattrocento Sans"/>
                <a:cs typeface="Quattrocento Sans"/>
                <a:sym typeface="Quattrocento Sans"/>
              </a:rPr>
              <a:t>21ST</a:t>
            </a:r>
            <a:r>
              <a:rPr lang="en-US" sz="2800" b="0" i="0" u="none" strike="noStrike" cap="none">
                <a:solidFill>
                  <a:srgbClr val="FFFFFF"/>
                </a:solidFill>
                <a:latin typeface="Quattrocento Sans"/>
                <a:ea typeface="Quattrocento Sans"/>
                <a:cs typeface="Quattrocento Sans"/>
                <a:sym typeface="Quattrocento Sans"/>
              </a:rPr>
              <a:t> AMENDMENT, 1933</a:t>
            </a:r>
            <a:endParaRPr/>
          </a:p>
        </p:txBody>
      </p:sp>
      <p:sp>
        <p:nvSpPr>
          <p:cNvPr id="610" name="Google Shape;610;p62"/>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11" name="Google Shape;611;p62"/>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612" name="Google Shape;612;p62"/>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613" name="Google Shape;613;p62"/>
          <p:cNvPicPr preferRelativeResize="0"/>
          <p:nvPr/>
        </p:nvPicPr>
        <p:blipFill rotWithShape="1">
          <a:blip r:embed="rId4">
            <a:alphaModFix/>
          </a:blip>
          <a:srcRect/>
          <a:stretch/>
        </p:blipFill>
        <p:spPr>
          <a:xfrm>
            <a:off x="10040690" y="798720"/>
            <a:ext cx="1844525" cy="1079722"/>
          </a:xfrm>
          <a:prstGeom prst="rect">
            <a:avLst/>
          </a:prstGeom>
          <a:noFill/>
          <a:ln>
            <a:noFill/>
          </a:ln>
        </p:spPr>
      </p:pic>
      <p:sp>
        <p:nvSpPr>
          <p:cNvPr id="614" name="Google Shape;614;p62"/>
          <p:cNvSpPr/>
          <p:nvPr/>
        </p:nvSpPr>
        <p:spPr>
          <a:xfrm>
            <a:off x="743299" y="1878442"/>
            <a:ext cx="8239335"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52F66"/>
                </a:solidFill>
                <a:latin typeface="Calibri"/>
                <a:ea typeface="Calibri"/>
                <a:cs typeface="Calibri"/>
                <a:sym typeface="Calibri"/>
              </a:rPr>
              <a:t>Section 1</a:t>
            </a:r>
            <a:endParaRPr/>
          </a:p>
          <a:p>
            <a:pPr marL="0" marR="0" lvl="0" indent="0" algn="l" rtl="0">
              <a:spcBef>
                <a:spcPts val="0"/>
              </a:spcBef>
              <a:spcAft>
                <a:spcPts val="0"/>
              </a:spcAft>
              <a:buNone/>
            </a:pPr>
            <a:r>
              <a:rPr lang="en-US" sz="4000" b="1">
                <a:solidFill>
                  <a:srgbClr val="252F66"/>
                </a:solidFill>
                <a:latin typeface="Calibri"/>
                <a:ea typeface="Calibri"/>
                <a:cs typeface="Calibri"/>
                <a:sym typeface="Calibri"/>
              </a:rPr>
              <a:t>The eighteenth article of amendment to the Constitution of the United States is hereby repealed.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618"/>
        <p:cNvGrpSpPr/>
        <p:nvPr/>
      </p:nvGrpSpPr>
      <p:grpSpPr>
        <a:xfrm>
          <a:off x="0" y="0"/>
          <a:ext cx="0" cy="0"/>
          <a:chOff x="0" y="0"/>
          <a:chExt cx="0" cy="0"/>
        </a:xfrm>
      </p:grpSpPr>
      <p:sp>
        <p:nvSpPr>
          <p:cNvPr id="619" name="Google Shape;619;p63"/>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20" name="Google Shape;620;p63"/>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621" name="Google Shape;621;p63"/>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622" name="Google Shape;622;p63"/>
          <p:cNvPicPr preferRelativeResize="0"/>
          <p:nvPr/>
        </p:nvPicPr>
        <p:blipFill rotWithShape="1">
          <a:blip r:embed="rId4">
            <a:alphaModFix/>
          </a:blip>
          <a:srcRect/>
          <a:stretch/>
        </p:blipFill>
        <p:spPr>
          <a:xfrm>
            <a:off x="10040690" y="798720"/>
            <a:ext cx="1844525" cy="1079722"/>
          </a:xfrm>
          <a:prstGeom prst="rect">
            <a:avLst/>
          </a:prstGeom>
          <a:noFill/>
          <a:ln>
            <a:noFill/>
          </a:ln>
        </p:spPr>
      </p:pic>
      <p:pic>
        <p:nvPicPr>
          <p:cNvPr id="623" name="Google Shape;623;p63"/>
          <p:cNvPicPr preferRelativeResize="0"/>
          <p:nvPr/>
        </p:nvPicPr>
        <p:blipFill rotWithShape="1">
          <a:blip r:embed="rId5">
            <a:alphaModFix/>
          </a:blip>
          <a:srcRect/>
          <a:stretch/>
        </p:blipFill>
        <p:spPr>
          <a:xfrm>
            <a:off x="2570414" y="1338581"/>
            <a:ext cx="4951884" cy="5016500"/>
          </a:xfrm>
          <a:prstGeom prst="rect">
            <a:avLst/>
          </a:prstGeom>
          <a:noFill/>
          <a:ln>
            <a:noFill/>
          </a:ln>
          <a:effectLst>
            <a:outerShdw blurRad="292100" dist="139700" dir="2700000" algn="tl" rotWithShape="0">
              <a:srgbClr val="333333">
                <a:alpha val="64705"/>
              </a:srgbClr>
            </a:outerShdw>
          </a:effectLst>
        </p:spPr>
      </p:pic>
      <p:sp>
        <p:nvSpPr>
          <p:cNvPr id="624" name="Google Shape;624;p63"/>
          <p:cNvSpPr/>
          <p:nvPr/>
        </p:nvSpPr>
        <p:spPr>
          <a:xfrm>
            <a:off x="430342" y="297096"/>
            <a:ext cx="4880344" cy="52322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800"/>
              <a:buFont typeface="Quattrocento Sans"/>
              <a:buNone/>
            </a:pPr>
            <a:r>
              <a:rPr lang="en-US" sz="2800" cap="none">
                <a:solidFill>
                  <a:srgbClr val="FFFFFF"/>
                </a:solidFill>
                <a:latin typeface="Quattrocento Sans"/>
                <a:ea typeface="Quattrocento Sans"/>
                <a:cs typeface="Quattrocento Sans"/>
                <a:sym typeface="Quattrocento Sans"/>
              </a:rPr>
              <a:t>21ST</a:t>
            </a:r>
            <a:r>
              <a:rPr lang="en-US" sz="2800" b="0" i="0" u="none" strike="noStrike" cap="none">
                <a:solidFill>
                  <a:srgbClr val="FFFFFF"/>
                </a:solidFill>
                <a:latin typeface="Quattrocento Sans"/>
                <a:ea typeface="Quattrocento Sans"/>
                <a:cs typeface="Quattrocento Sans"/>
                <a:sym typeface="Quattrocento Sans"/>
              </a:rPr>
              <a:t> AMENDMENT, 1933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194"/>
        <p:cNvGrpSpPr/>
        <p:nvPr/>
      </p:nvGrpSpPr>
      <p:grpSpPr>
        <a:xfrm>
          <a:off x="0" y="0"/>
          <a:ext cx="0" cy="0"/>
          <a:chOff x="0" y="0"/>
          <a:chExt cx="0" cy="0"/>
        </a:xfrm>
      </p:grpSpPr>
      <p:sp>
        <p:nvSpPr>
          <p:cNvPr id="195" name="Google Shape;195;p28"/>
          <p:cNvSpPr/>
          <p:nvPr/>
        </p:nvSpPr>
        <p:spPr>
          <a:xfrm>
            <a:off x="191388" y="1297925"/>
            <a:ext cx="853235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rgbClr val="002060"/>
              </a:solidFill>
              <a:latin typeface="Quattrocento Sans"/>
              <a:ea typeface="Quattrocento Sans"/>
              <a:cs typeface="Quattrocento Sans"/>
              <a:sym typeface="Quattrocento Sans"/>
            </a:endParaRPr>
          </a:p>
        </p:txBody>
      </p:sp>
      <p:sp>
        <p:nvSpPr>
          <p:cNvPr id="196" name="Google Shape;196;p28"/>
          <p:cNvSpPr/>
          <p:nvPr/>
        </p:nvSpPr>
        <p:spPr>
          <a:xfrm>
            <a:off x="394084" y="1338581"/>
            <a:ext cx="8834741"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The Congress, whenever two thirds of both Houses shall deem it necessary, shall propose Amendments to this Constitution, or, on the Application of the Legislatures of two thirds of the several States, shall call a Convention for proposing Amendments, which, in either Case, shall be valid to all Intents and Purposes, as Part of this Constitution, when ratified by the Legislatures of three fourths of the several States, or by Conventions in three fourths thereof, as the one or the other Mode of Ratification may be proposed by the Congress; Provided that no Amendment which may be made prior to the Year One thousand eight hundred and eight shall in any Manner affect the first and fourth Clauses in the Ninth Section of the first Article; and that no State, without its Consent, shall be deprived of its equal Suffrage in the Senate.</a:t>
            </a:r>
            <a:endParaRPr/>
          </a:p>
        </p:txBody>
      </p:sp>
      <p:sp>
        <p:nvSpPr>
          <p:cNvPr id="197" name="Google Shape;197;p28"/>
          <p:cNvSpPr/>
          <p:nvPr/>
        </p:nvSpPr>
        <p:spPr>
          <a:xfrm>
            <a:off x="394084" y="441091"/>
            <a:ext cx="4880344" cy="584775"/>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cap="none">
                <a:solidFill>
                  <a:srgbClr val="FFFFFF"/>
                </a:solidFill>
                <a:latin typeface="Quattrocento Sans"/>
                <a:ea typeface="Quattrocento Sans"/>
                <a:cs typeface="Quattrocento Sans"/>
                <a:sym typeface="Quattrocento Sans"/>
              </a:rPr>
              <a:t>ARTICLE V </a:t>
            </a:r>
            <a:endParaRPr/>
          </a:p>
        </p:txBody>
      </p:sp>
      <p:sp>
        <p:nvSpPr>
          <p:cNvPr id="198" name="Google Shape;198;p28"/>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99" name="Google Shape;199;p28"/>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200" name="Google Shape;200;p28"/>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201" name="Google Shape;201;p28"/>
          <p:cNvPicPr preferRelativeResize="0"/>
          <p:nvPr/>
        </p:nvPicPr>
        <p:blipFill rotWithShape="1">
          <a:blip r:embed="rId4">
            <a:alphaModFix/>
          </a:blip>
          <a:srcRect/>
          <a:stretch/>
        </p:blipFill>
        <p:spPr>
          <a:xfrm>
            <a:off x="10040690" y="798720"/>
            <a:ext cx="1844525" cy="10797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205"/>
        <p:cNvGrpSpPr/>
        <p:nvPr/>
      </p:nvGrpSpPr>
      <p:grpSpPr>
        <a:xfrm>
          <a:off x="0" y="0"/>
          <a:ext cx="0" cy="0"/>
          <a:chOff x="0" y="0"/>
          <a:chExt cx="0" cy="0"/>
        </a:xfrm>
      </p:grpSpPr>
      <p:pic>
        <p:nvPicPr>
          <p:cNvPr id="206" name="Google Shape;206;p29"/>
          <p:cNvPicPr preferRelativeResize="0"/>
          <p:nvPr/>
        </p:nvPicPr>
        <p:blipFill rotWithShape="1">
          <a:blip r:embed="rId3">
            <a:alphaModFix/>
          </a:blip>
          <a:srcRect/>
          <a:stretch/>
        </p:blipFill>
        <p:spPr>
          <a:xfrm>
            <a:off x="0" y="1662817"/>
            <a:ext cx="9449300" cy="3139322"/>
          </a:xfrm>
          <a:prstGeom prst="rect">
            <a:avLst/>
          </a:prstGeom>
          <a:noFill/>
          <a:ln>
            <a:noFill/>
          </a:ln>
        </p:spPr>
      </p:pic>
      <p:sp>
        <p:nvSpPr>
          <p:cNvPr id="207" name="Google Shape;207;p29"/>
          <p:cNvSpPr/>
          <p:nvPr/>
        </p:nvSpPr>
        <p:spPr>
          <a:xfrm>
            <a:off x="7064526" y="3675622"/>
            <a:ext cx="3079377" cy="1559858"/>
          </a:xfrm>
          <a:prstGeom prst="rect">
            <a:avLst/>
          </a:prstGeom>
          <a:solidFill>
            <a:srgbClr val="D5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29"/>
          <p:cNvSpPr txBox="1"/>
          <p:nvPr/>
        </p:nvSpPr>
        <p:spPr>
          <a:xfrm>
            <a:off x="370985" y="3855387"/>
            <a:ext cx="179283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51731"/>
                </a:solidFill>
                <a:latin typeface="Calibri"/>
                <a:ea typeface="Calibri"/>
                <a:cs typeface="Calibri"/>
                <a:sym typeface="Calibri"/>
              </a:rPr>
              <a:t>An amendment to the Constitution is proposed </a:t>
            </a:r>
            <a:endParaRPr/>
          </a:p>
        </p:txBody>
      </p:sp>
      <p:sp>
        <p:nvSpPr>
          <p:cNvPr id="209" name="Google Shape;209;p29"/>
          <p:cNvSpPr txBox="1"/>
          <p:nvPr/>
        </p:nvSpPr>
        <p:spPr>
          <a:xfrm>
            <a:off x="2160043" y="4611550"/>
            <a:ext cx="2508776" cy="20313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51731"/>
                </a:solidFill>
                <a:latin typeface="Calibri"/>
                <a:ea typeface="Calibri"/>
                <a:cs typeface="Calibri"/>
                <a:sym typeface="Calibri"/>
              </a:rPr>
              <a:t>The proposed amendment must be approved by </a:t>
            </a:r>
            <a:endParaRPr/>
          </a:p>
          <a:p>
            <a:pPr marL="0" marR="0" lvl="0" indent="0" algn="ctr" rtl="0">
              <a:spcBef>
                <a:spcPts val="0"/>
              </a:spcBef>
              <a:spcAft>
                <a:spcPts val="0"/>
              </a:spcAft>
              <a:buNone/>
            </a:pPr>
            <a:r>
              <a:rPr lang="en-US" sz="1800" b="1">
                <a:solidFill>
                  <a:srgbClr val="051731"/>
                </a:solidFill>
                <a:latin typeface="Calibri"/>
                <a:ea typeface="Calibri"/>
                <a:cs typeface="Calibri"/>
                <a:sym typeface="Calibri"/>
              </a:rPr>
              <a:t>2/3 of the members of </a:t>
            </a:r>
            <a:r>
              <a:rPr lang="en-US" sz="1800" b="1" i="1">
                <a:solidFill>
                  <a:srgbClr val="051731"/>
                </a:solidFill>
                <a:latin typeface="Calibri"/>
                <a:ea typeface="Calibri"/>
                <a:cs typeface="Calibri"/>
                <a:sym typeface="Calibri"/>
              </a:rPr>
              <a:t>both</a:t>
            </a:r>
            <a:r>
              <a:rPr lang="en-US" sz="1800" b="1">
                <a:solidFill>
                  <a:srgbClr val="051731"/>
                </a:solidFill>
                <a:latin typeface="Calibri"/>
                <a:ea typeface="Calibri"/>
                <a:cs typeface="Calibri"/>
                <a:sym typeface="Calibri"/>
              </a:rPr>
              <a:t> houses of congress </a:t>
            </a:r>
            <a:endParaRPr/>
          </a:p>
          <a:p>
            <a:pPr marL="0" marR="0" lvl="0" indent="0" algn="ctr" rtl="0">
              <a:spcBef>
                <a:spcPts val="0"/>
              </a:spcBef>
              <a:spcAft>
                <a:spcPts val="0"/>
              </a:spcAft>
              <a:buNone/>
            </a:pPr>
            <a:r>
              <a:rPr lang="en-US" sz="1800">
                <a:solidFill>
                  <a:srgbClr val="051731"/>
                </a:solidFill>
                <a:latin typeface="Calibri"/>
                <a:ea typeface="Calibri"/>
                <a:cs typeface="Calibri"/>
                <a:sym typeface="Calibri"/>
              </a:rPr>
              <a:t>or </a:t>
            </a:r>
            <a:endParaRPr/>
          </a:p>
          <a:p>
            <a:pPr marL="0" marR="0" lvl="0" indent="0" algn="ctr" rtl="0">
              <a:spcBef>
                <a:spcPts val="0"/>
              </a:spcBef>
              <a:spcAft>
                <a:spcPts val="0"/>
              </a:spcAft>
              <a:buNone/>
            </a:pPr>
            <a:r>
              <a:rPr lang="en-US" sz="1800" b="1">
                <a:solidFill>
                  <a:srgbClr val="051731"/>
                </a:solidFill>
                <a:latin typeface="Calibri"/>
                <a:ea typeface="Calibri"/>
                <a:cs typeface="Calibri"/>
                <a:sym typeface="Calibri"/>
              </a:rPr>
              <a:t>2/3 of the states. </a:t>
            </a:r>
            <a:endParaRPr/>
          </a:p>
        </p:txBody>
      </p:sp>
      <p:sp>
        <p:nvSpPr>
          <p:cNvPr id="210" name="Google Shape;210;p29"/>
          <p:cNvSpPr txBox="1"/>
          <p:nvPr/>
        </p:nvSpPr>
        <p:spPr>
          <a:xfrm>
            <a:off x="4879941" y="3312964"/>
            <a:ext cx="2242456" cy="3139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51731"/>
                </a:solidFill>
                <a:latin typeface="Calibri"/>
                <a:ea typeface="Calibri"/>
                <a:cs typeface="Calibri"/>
                <a:sym typeface="Calibri"/>
              </a:rPr>
              <a:t>The proposed amendment must be ratified by </a:t>
            </a:r>
            <a:r>
              <a:rPr lang="en-US" sz="1800" b="1">
                <a:solidFill>
                  <a:srgbClr val="051731"/>
                </a:solidFill>
                <a:latin typeface="Calibri"/>
                <a:ea typeface="Calibri"/>
                <a:cs typeface="Calibri"/>
                <a:sym typeface="Calibri"/>
              </a:rPr>
              <a:t>3/4 of the states.</a:t>
            </a:r>
            <a:r>
              <a:rPr lang="en-US" sz="1800">
                <a:solidFill>
                  <a:srgbClr val="051731"/>
                </a:solidFill>
                <a:latin typeface="Calibri"/>
                <a:ea typeface="Calibri"/>
                <a:cs typeface="Calibri"/>
                <a:sym typeface="Calibri"/>
              </a:rPr>
              <a:t> </a:t>
            </a:r>
            <a:endParaRPr/>
          </a:p>
          <a:p>
            <a:pPr marL="0" marR="0" lvl="0" indent="0" algn="ctr" rtl="0">
              <a:spcBef>
                <a:spcPts val="0"/>
              </a:spcBef>
              <a:spcAft>
                <a:spcPts val="0"/>
              </a:spcAft>
              <a:buNone/>
            </a:pPr>
            <a:endParaRPr sz="1800">
              <a:solidFill>
                <a:srgbClr val="051731"/>
              </a:solidFill>
              <a:latin typeface="Calibri"/>
              <a:ea typeface="Calibri"/>
              <a:cs typeface="Calibri"/>
              <a:sym typeface="Calibri"/>
            </a:endParaRPr>
          </a:p>
          <a:p>
            <a:pPr marL="0" marR="0" lvl="0" indent="0" algn="ctr" rtl="0">
              <a:spcBef>
                <a:spcPts val="0"/>
              </a:spcBef>
              <a:spcAft>
                <a:spcPts val="0"/>
              </a:spcAft>
              <a:buNone/>
            </a:pPr>
            <a:r>
              <a:rPr lang="en-US" sz="1800">
                <a:solidFill>
                  <a:srgbClr val="051731"/>
                </a:solidFill>
                <a:latin typeface="Calibri"/>
                <a:ea typeface="Calibri"/>
                <a:cs typeface="Calibri"/>
                <a:sym typeface="Calibri"/>
              </a:rPr>
              <a:t>States can ratify via a </a:t>
            </a:r>
            <a:r>
              <a:rPr lang="en-US" sz="1800" b="1">
                <a:solidFill>
                  <a:srgbClr val="051731"/>
                </a:solidFill>
                <a:latin typeface="Calibri"/>
                <a:ea typeface="Calibri"/>
                <a:cs typeface="Calibri"/>
                <a:sym typeface="Calibri"/>
              </a:rPr>
              <a:t>vote in their state legislature, </a:t>
            </a:r>
            <a:endParaRPr/>
          </a:p>
          <a:p>
            <a:pPr marL="0" marR="0" lvl="0" indent="0" algn="ctr" rtl="0">
              <a:spcBef>
                <a:spcPts val="0"/>
              </a:spcBef>
              <a:spcAft>
                <a:spcPts val="0"/>
              </a:spcAft>
              <a:buNone/>
            </a:pPr>
            <a:r>
              <a:rPr lang="en-US" sz="1800">
                <a:solidFill>
                  <a:srgbClr val="051731"/>
                </a:solidFill>
                <a:latin typeface="Calibri"/>
                <a:ea typeface="Calibri"/>
                <a:cs typeface="Calibri"/>
                <a:sym typeface="Calibri"/>
              </a:rPr>
              <a:t>or </a:t>
            </a:r>
            <a:endParaRPr/>
          </a:p>
          <a:p>
            <a:pPr marL="0" marR="0" lvl="0" indent="0" algn="ctr" rtl="0">
              <a:spcBef>
                <a:spcPts val="0"/>
              </a:spcBef>
              <a:spcAft>
                <a:spcPts val="0"/>
              </a:spcAft>
              <a:buNone/>
            </a:pPr>
            <a:r>
              <a:rPr lang="en-US" sz="1800" b="1">
                <a:solidFill>
                  <a:srgbClr val="051731"/>
                </a:solidFill>
                <a:latin typeface="Calibri"/>
                <a:ea typeface="Calibri"/>
                <a:cs typeface="Calibri"/>
                <a:sym typeface="Calibri"/>
              </a:rPr>
              <a:t>a ratifying convention</a:t>
            </a:r>
            <a:r>
              <a:rPr lang="en-US" sz="1800">
                <a:solidFill>
                  <a:schemeClr val="dk1"/>
                </a:solidFill>
                <a:latin typeface="Calibri"/>
                <a:ea typeface="Calibri"/>
                <a:cs typeface="Calibri"/>
                <a:sym typeface="Calibri"/>
              </a:rPr>
              <a:t>. </a:t>
            </a:r>
            <a:endParaRPr/>
          </a:p>
        </p:txBody>
      </p:sp>
      <p:sp>
        <p:nvSpPr>
          <p:cNvPr id="211" name="Google Shape;211;p29"/>
          <p:cNvSpPr/>
          <p:nvPr/>
        </p:nvSpPr>
        <p:spPr>
          <a:xfrm>
            <a:off x="7521940" y="3627891"/>
            <a:ext cx="1394065"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051731"/>
                </a:solidFill>
                <a:latin typeface="Calibri"/>
                <a:ea typeface="Calibri"/>
                <a:cs typeface="Calibri"/>
                <a:sym typeface="Calibri"/>
              </a:rPr>
              <a:t>The Amendment is Now Part of the Constitution  </a:t>
            </a:r>
            <a:endParaRPr/>
          </a:p>
        </p:txBody>
      </p:sp>
      <p:sp>
        <p:nvSpPr>
          <p:cNvPr id="212" name="Google Shape;212;p29"/>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3" name="Google Shape;213;p29"/>
          <p:cNvPicPr preferRelativeResize="0"/>
          <p:nvPr/>
        </p:nvPicPr>
        <p:blipFill rotWithShape="1">
          <a:blip r:embed="rId4">
            <a:alphaModFix/>
          </a:blip>
          <a:srcRect/>
          <a:stretch/>
        </p:blipFill>
        <p:spPr>
          <a:xfrm>
            <a:off x="9909971" y="5200268"/>
            <a:ext cx="1924931" cy="1052819"/>
          </a:xfrm>
          <a:prstGeom prst="rect">
            <a:avLst/>
          </a:prstGeom>
          <a:noFill/>
          <a:ln>
            <a:noFill/>
          </a:ln>
        </p:spPr>
      </p:pic>
      <p:sp>
        <p:nvSpPr>
          <p:cNvPr id="214" name="Google Shape;214;p29"/>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215" name="Google Shape;215;p29"/>
          <p:cNvPicPr preferRelativeResize="0"/>
          <p:nvPr/>
        </p:nvPicPr>
        <p:blipFill rotWithShape="1">
          <a:blip r:embed="rId5">
            <a:alphaModFix/>
          </a:blip>
          <a:srcRect/>
          <a:stretch/>
        </p:blipFill>
        <p:spPr>
          <a:xfrm>
            <a:off x="10040690" y="798720"/>
            <a:ext cx="1844525" cy="1079722"/>
          </a:xfrm>
          <a:prstGeom prst="rect">
            <a:avLst/>
          </a:prstGeom>
          <a:noFill/>
          <a:ln>
            <a:noFill/>
          </a:ln>
        </p:spPr>
      </p:pic>
      <p:sp>
        <p:nvSpPr>
          <p:cNvPr id="216" name="Google Shape;216;p29"/>
          <p:cNvSpPr/>
          <p:nvPr/>
        </p:nvSpPr>
        <p:spPr>
          <a:xfrm>
            <a:off x="430341" y="297096"/>
            <a:ext cx="6130115" cy="52322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cap="none">
                <a:solidFill>
                  <a:srgbClr val="FFFFFF"/>
                </a:solidFill>
                <a:latin typeface="Quattrocento Sans"/>
                <a:ea typeface="Quattrocento Sans"/>
                <a:cs typeface="Quattrocento Sans"/>
                <a:sym typeface="Quattrocento Sans"/>
              </a:rPr>
              <a:t>THE AMENDMENT PROCESS</a:t>
            </a:r>
            <a:endParaRPr/>
          </a:p>
        </p:txBody>
      </p:sp>
      <p:sp>
        <p:nvSpPr>
          <p:cNvPr id="217" name="Google Shape;217;p29"/>
          <p:cNvSpPr txBox="1"/>
          <p:nvPr/>
        </p:nvSpPr>
        <p:spPr>
          <a:xfrm>
            <a:off x="1530687" y="1010734"/>
            <a:ext cx="266479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52F66"/>
                </a:solidFill>
                <a:latin typeface="Quattrocento Sans"/>
                <a:ea typeface="Quattrocento Sans"/>
                <a:cs typeface="Quattrocento Sans"/>
                <a:sym typeface="Quattrocento Sans"/>
              </a:rPr>
              <a:t>Proposal Phase</a:t>
            </a:r>
            <a:endParaRPr/>
          </a:p>
        </p:txBody>
      </p:sp>
      <p:sp>
        <p:nvSpPr>
          <p:cNvPr id="218" name="Google Shape;218;p29"/>
          <p:cNvSpPr txBox="1"/>
          <p:nvPr/>
        </p:nvSpPr>
        <p:spPr>
          <a:xfrm>
            <a:off x="5327765" y="1010734"/>
            <a:ext cx="307937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52F66"/>
                </a:solidFill>
                <a:latin typeface="Quattrocento Sans"/>
                <a:ea typeface="Quattrocento Sans"/>
                <a:cs typeface="Quattrocento Sans"/>
                <a:sym typeface="Quattrocento Sans"/>
              </a:rPr>
              <a:t>Ratification  Phase</a:t>
            </a:r>
            <a:endParaRPr/>
          </a:p>
        </p:txBody>
      </p:sp>
      <p:cxnSp>
        <p:nvCxnSpPr>
          <p:cNvPr id="219" name="Google Shape;219;p29"/>
          <p:cNvCxnSpPr/>
          <p:nvPr/>
        </p:nvCxnSpPr>
        <p:spPr>
          <a:xfrm rot="10800000">
            <a:off x="4658061" y="1010734"/>
            <a:ext cx="0" cy="5734311"/>
          </a:xfrm>
          <a:prstGeom prst="straightConnector1">
            <a:avLst/>
          </a:prstGeom>
          <a:noFill/>
          <a:ln w="9525" cap="flat" cmpd="sng">
            <a:solidFill>
              <a:srgbClr val="CC063E"/>
            </a:solidFill>
            <a:prstDash val="lgDash"/>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223"/>
        <p:cNvGrpSpPr/>
        <p:nvPr/>
      </p:nvGrpSpPr>
      <p:grpSpPr>
        <a:xfrm>
          <a:off x="0" y="0"/>
          <a:ext cx="0" cy="0"/>
          <a:chOff x="0" y="0"/>
          <a:chExt cx="0" cy="0"/>
        </a:xfrm>
      </p:grpSpPr>
      <p:sp>
        <p:nvSpPr>
          <p:cNvPr id="224" name="Google Shape;224;p30"/>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5" name="Google Shape;225;p30"/>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226" name="Google Shape;226;p30"/>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227" name="Google Shape;227;p30"/>
          <p:cNvPicPr preferRelativeResize="0"/>
          <p:nvPr/>
        </p:nvPicPr>
        <p:blipFill rotWithShape="1">
          <a:blip r:embed="rId4">
            <a:alphaModFix/>
          </a:blip>
          <a:srcRect/>
          <a:stretch/>
        </p:blipFill>
        <p:spPr>
          <a:xfrm>
            <a:off x="10040690" y="798720"/>
            <a:ext cx="1844525" cy="1079722"/>
          </a:xfrm>
          <a:prstGeom prst="rect">
            <a:avLst/>
          </a:prstGeom>
          <a:noFill/>
          <a:ln>
            <a:noFill/>
          </a:ln>
        </p:spPr>
      </p:pic>
      <p:grpSp>
        <p:nvGrpSpPr>
          <p:cNvPr id="228" name="Google Shape;228;p30"/>
          <p:cNvGrpSpPr/>
          <p:nvPr/>
        </p:nvGrpSpPr>
        <p:grpSpPr>
          <a:xfrm>
            <a:off x="306785" y="412223"/>
            <a:ext cx="5736118" cy="6033553"/>
            <a:chOff x="584454" y="412223"/>
            <a:chExt cx="5736118" cy="6033553"/>
          </a:xfrm>
        </p:grpSpPr>
        <p:pic>
          <p:nvPicPr>
            <p:cNvPr id="229" name="Google Shape;229;p30"/>
            <p:cNvPicPr preferRelativeResize="0"/>
            <p:nvPr/>
          </p:nvPicPr>
          <p:blipFill rotWithShape="1">
            <a:blip r:embed="rId5">
              <a:alphaModFix/>
            </a:blip>
            <a:srcRect/>
            <a:stretch/>
          </p:blipFill>
          <p:spPr>
            <a:xfrm>
              <a:off x="1306366" y="1309185"/>
              <a:ext cx="3940974" cy="5136591"/>
            </a:xfrm>
            <a:prstGeom prst="rect">
              <a:avLst/>
            </a:prstGeom>
            <a:noFill/>
            <a:ln>
              <a:noFill/>
            </a:ln>
          </p:spPr>
        </p:pic>
        <p:sp>
          <p:nvSpPr>
            <p:cNvPr id="230" name="Google Shape;230;p30"/>
            <p:cNvSpPr/>
            <p:nvPr/>
          </p:nvSpPr>
          <p:spPr>
            <a:xfrm>
              <a:off x="4772190" y="412223"/>
              <a:ext cx="1548382" cy="896963"/>
            </a:xfrm>
            <a:prstGeom prst="rect">
              <a:avLst/>
            </a:prstGeom>
            <a:solidFill>
              <a:srgbClr val="D5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30"/>
            <p:cNvSpPr/>
            <p:nvPr/>
          </p:nvSpPr>
          <p:spPr>
            <a:xfrm>
              <a:off x="584454" y="537109"/>
              <a:ext cx="1148724" cy="523221"/>
            </a:xfrm>
            <a:prstGeom prst="rect">
              <a:avLst/>
            </a:prstGeom>
            <a:solidFill>
              <a:srgbClr val="D5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2" name="Google Shape;232;p30"/>
          <p:cNvSpPr txBox="1"/>
          <p:nvPr/>
        </p:nvSpPr>
        <p:spPr>
          <a:xfrm>
            <a:off x="1351247" y="359298"/>
            <a:ext cx="7236847" cy="69028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PROPOSAL PHASE </a:t>
            </a:r>
            <a:endParaRPr/>
          </a:p>
        </p:txBody>
      </p:sp>
      <p:sp>
        <p:nvSpPr>
          <p:cNvPr id="233" name="Google Shape;233;p30"/>
          <p:cNvSpPr txBox="1"/>
          <p:nvPr/>
        </p:nvSpPr>
        <p:spPr>
          <a:xfrm>
            <a:off x="4969670" y="1391373"/>
            <a:ext cx="4216506" cy="452431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53E79"/>
              </a:buClr>
              <a:buSzPts val="2800"/>
              <a:buFont typeface="Calibri"/>
              <a:buNone/>
            </a:pPr>
            <a:r>
              <a:rPr lang="en-US" sz="2800" b="0" i="0" u="none" strike="noStrike" cap="none">
                <a:solidFill>
                  <a:srgbClr val="253E79"/>
                </a:solidFill>
                <a:latin typeface="Calibri"/>
                <a:ea typeface="Calibri"/>
                <a:cs typeface="Calibri"/>
                <a:sym typeface="Calibri"/>
              </a:rPr>
              <a:t>The proposed amendment must be approved by:</a:t>
            </a:r>
            <a:endParaRPr/>
          </a:p>
          <a:p>
            <a:pPr marL="0" marR="0" lvl="0" indent="0" algn="ctr" rtl="0">
              <a:lnSpc>
                <a:spcPct val="100000"/>
              </a:lnSpc>
              <a:spcBef>
                <a:spcPts val="0"/>
              </a:spcBef>
              <a:spcAft>
                <a:spcPts val="0"/>
              </a:spcAft>
              <a:buClr>
                <a:srgbClr val="253E79"/>
              </a:buClr>
              <a:buSzPts val="2800"/>
              <a:buFont typeface="Calibri"/>
              <a:buNone/>
            </a:pPr>
            <a:r>
              <a:rPr lang="en-US" sz="2800" b="0" i="0" u="none" strike="noStrike" cap="none">
                <a:solidFill>
                  <a:srgbClr val="253E79"/>
                </a:solidFill>
                <a:latin typeface="Calibri"/>
                <a:ea typeface="Calibri"/>
                <a:cs typeface="Calibri"/>
                <a:sym typeface="Calibri"/>
              </a:rPr>
              <a:t> </a:t>
            </a:r>
            <a:endParaRPr/>
          </a:p>
          <a:p>
            <a:pPr marL="0" marR="0" lvl="0" indent="0" algn="ctr" rtl="0">
              <a:lnSpc>
                <a:spcPct val="100000"/>
              </a:lnSpc>
              <a:spcBef>
                <a:spcPts val="0"/>
              </a:spcBef>
              <a:spcAft>
                <a:spcPts val="0"/>
              </a:spcAft>
              <a:buClr>
                <a:srgbClr val="253E79"/>
              </a:buClr>
              <a:buSzPts val="2800"/>
              <a:buFont typeface="Calibri"/>
              <a:buNone/>
            </a:pPr>
            <a:r>
              <a:rPr lang="en-US" sz="2800" b="1" i="0" u="none" strike="noStrike" cap="none">
                <a:solidFill>
                  <a:srgbClr val="253E79"/>
                </a:solidFill>
                <a:latin typeface="Calibri"/>
                <a:ea typeface="Calibri"/>
                <a:cs typeface="Calibri"/>
                <a:sym typeface="Calibri"/>
              </a:rPr>
              <a:t>2/3 of the members of </a:t>
            </a:r>
            <a:r>
              <a:rPr lang="en-US" sz="2800" b="1" i="1" u="none" strike="noStrike" cap="none">
                <a:solidFill>
                  <a:srgbClr val="253E79"/>
                </a:solidFill>
                <a:latin typeface="Calibri"/>
                <a:ea typeface="Calibri"/>
                <a:cs typeface="Calibri"/>
                <a:sym typeface="Calibri"/>
              </a:rPr>
              <a:t>both</a:t>
            </a:r>
            <a:r>
              <a:rPr lang="en-US" sz="2800" b="1" i="0" u="none" strike="noStrike" cap="none">
                <a:solidFill>
                  <a:srgbClr val="253E79"/>
                </a:solidFill>
                <a:latin typeface="Calibri"/>
                <a:ea typeface="Calibri"/>
                <a:cs typeface="Calibri"/>
                <a:sym typeface="Calibri"/>
              </a:rPr>
              <a:t> houses of Congress </a:t>
            </a:r>
            <a:endParaRPr/>
          </a:p>
          <a:p>
            <a:pPr marL="0" marR="0" lvl="0" indent="0" algn="ctr" rtl="0">
              <a:lnSpc>
                <a:spcPct val="100000"/>
              </a:lnSpc>
              <a:spcBef>
                <a:spcPts val="0"/>
              </a:spcBef>
              <a:spcAft>
                <a:spcPts val="0"/>
              </a:spcAft>
              <a:buClr>
                <a:srgbClr val="253E79"/>
              </a:buClr>
              <a:buSzPts val="2400"/>
              <a:buFont typeface="Calibri"/>
              <a:buNone/>
            </a:pPr>
            <a:r>
              <a:rPr lang="en-US" sz="2400">
                <a:solidFill>
                  <a:srgbClr val="253E79"/>
                </a:solidFill>
                <a:latin typeface="Calibri"/>
                <a:ea typeface="Calibri"/>
                <a:cs typeface="Calibri"/>
                <a:sym typeface="Calibri"/>
              </a:rPr>
              <a:t>(this has been the pathway of every amendment, so far)</a:t>
            </a:r>
            <a:endParaRPr sz="2400" u="none" strike="noStrike" cap="none">
              <a:solidFill>
                <a:srgbClr val="253E79"/>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253E79"/>
              </a:solidFill>
              <a:latin typeface="Calibri"/>
              <a:ea typeface="Calibri"/>
              <a:cs typeface="Calibri"/>
              <a:sym typeface="Calibri"/>
            </a:endParaRPr>
          </a:p>
          <a:p>
            <a:pPr marL="0" marR="0" lvl="0" indent="0" algn="ctr" rtl="0">
              <a:lnSpc>
                <a:spcPct val="100000"/>
              </a:lnSpc>
              <a:spcBef>
                <a:spcPts val="0"/>
              </a:spcBef>
              <a:spcAft>
                <a:spcPts val="0"/>
              </a:spcAft>
              <a:buClr>
                <a:srgbClr val="253E79"/>
              </a:buClr>
              <a:buSzPts val="2800"/>
              <a:buFont typeface="Calibri"/>
              <a:buNone/>
            </a:pPr>
            <a:r>
              <a:rPr lang="en-US" sz="2800" b="0" i="0" u="none" strike="noStrike" cap="none">
                <a:solidFill>
                  <a:srgbClr val="253E79"/>
                </a:solidFill>
                <a:latin typeface="Calibri"/>
                <a:ea typeface="Calibri"/>
                <a:cs typeface="Calibri"/>
                <a:sym typeface="Calibri"/>
              </a:rPr>
              <a:t>or </a:t>
            </a:r>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253E79"/>
              </a:solidFill>
              <a:latin typeface="Calibri"/>
              <a:ea typeface="Calibri"/>
              <a:cs typeface="Calibri"/>
              <a:sym typeface="Calibri"/>
            </a:endParaRPr>
          </a:p>
          <a:p>
            <a:pPr marL="0" marR="0" lvl="0" indent="0" algn="ctr" rtl="0">
              <a:lnSpc>
                <a:spcPct val="100000"/>
              </a:lnSpc>
              <a:spcBef>
                <a:spcPts val="0"/>
              </a:spcBef>
              <a:spcAft>
                <a:spcPts val="0"/>
              </a:spcAft>
              <a:buClr>
                <a:srgbClr val="253E79"/>
              </a:buClr>
              <a:buSzPts val="2800"/>
              <a:buFont typeface="Calibri"/>
              <a:buNone/>
            </a:pPr>
            <a:r>
              <a:rPr lang="en-US" sz="2800" b="1" i="0" u="none" strike="noStrike" cap="none">
                <a:solidFill>
                  <a:srgbClr val="253E79"/>
                </a:solidFill>
                <a:latin typeface="Calibri"/>
                <a:ea typeface="Calibri"/>
                <a:cs typeface="Calibri"/>
                <a:sym typeface="Calibri"/>
              </a:rPr>
              <a:t>2/3 of the states.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237"/>
        <p:cNvGrpSpPr/>
        <p:nvPr/>
      </p:nvGrpSpPr>
      <p:grpSpPr>
        <a:xfrm>
          <a:off x="0" y="0"/>
          <a:ext cx="0" cy="0"/>
          <a:chOff x="0" y="0"/>
          <a:chExt cx="0" cy="0"/>
        </a:xfrm>
      </p:grpSpPr>
      <p:sp>
        <p:nvSpPr>
          <p:cNvPr id="238" name="Google Shape;238;p31"/>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39" name="Google Shape;239;p31"/>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240" name="Google Shape;240;p31"/>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241" name="Google Shape;241;p31"/>
          <p:cNvPicPr preferRelativeResize="0"/>
          <p:nvPr/>
        </p:nvPicPr>
        <p:blipFill rotWithShape="1">
          <a:blip r:embed="rId4">
            <a:alphaModFix/>
          </a:blip>
          <a:srcRect/>
          <a:stretch/>
        </p:blipFill>
        <p:spPr>
          <a:xfrm>
            <a:off x="10040690" y="798720"/>
            <a:ext cx="1844525" cy="1079722"/>
          </a:xfrm>
          <a:prstGeom prst="rect">
            <a:avLst/>
          </a:prstGeom>
          <a:noFill/>
          <a:ln>
            <a:noFill/>
          </a:ln>
        </p:spPr>
      </p:pic>
      <p:grpSp>
        <p:nvGrpSpPr>
          <p:cNvPr id="242" name="Google Shape;242;p31"/>
          <p:cNvGrpSpPr/>
          <p:nvPr/>
        </p:nvGrpSpPr>
        <p:grpSpPr>
          <a:xfrm>
            <a:off x="2101610" y="2066107"/>
            <a:ext cx="5736118" cy="4477203"/>
            <a:chOff x="584454" y="412223"/>
            <a:chExt cx="5736118" cy="4477203"/>
          </a:xfrm>
        </p:grpSpPr>
        <p:pic>
          <p:nvPicPr>
            <p:cNvPr id="243" name="Google Shape;243;p31"/>
            <p:cNvPicPr preferRelativeResize="0"/>
            <p:nvPr/>
          </p:nvPicPr>
          <p:blipFill rotWithShape="1">
            <a:blip r:embed="rId5">
              <a:alphaModFix/>
            </a:blip>
            <a:srcRect/>
            <a:stretch/>
          </p:blipFill>
          <p:spPr>
            <a:xfrm>
              <a:off x="828076" y="1968573"/>
              <a:ext cx="5088994" cy="2920853"/>
            </a:xfrm>
            <a:prstGeom prst="rect">
              <a:avLst/>
            </a:prstGeom>
            <a:noFill/>
            <a:ln>
              <a:noFill/>
            </a:ln>
          </p:spPr>
        </p:pic>
        <p:sp>
          <p:nvSpPr>
            <p:cNvPr id="244" name="Google Shape;244;p31"/>
            <p:cNvSpPr/>
            <p:nvPr/>
          </p:nvSpPr>
          <p:spPr>
            <a:xfrm>
              <a:off x="4772190" y="412223"/>
              <a:ext cx="1548382" cy="896963"/>
            </a:xfrm>
            <a:prstGeom prst="rect">
              <a:avLst/>
            </a:prstGeom>
            <a:solidFill>
              <a:srgbClr val="D5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31"/>
            <p:cNvSpPr/>
            <p:nvPr/>
          </p:nvSpPr>
          <p:spPr>
            <a:xfrm>
              <a:off x="584454" y="537109"/>
              <a:ext cx="1148724" cy="523221"/>
            </a:xfrm>
            <a:prstGeom prst="rect">
              <a:avLst/>
            </a:prstGeom>
            <a:solidFill>
              <a:srgbClr val="D5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6" name="Google Shape;246;p31"/>
          <p:cNvSpPr txBox="1"/>
          <p:nvPr/>
        </p:nvSpPr>
        <p:spPr>
          <a:xfrm>
            <a:off x="1351247" y="359298"/>
            <a:ext cx="7236847" cy="69028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PROPOSAL PHASE </a:t>
            </a:r>
            <a:endParaRPr/>
          </a:p>
        </p:txBody>
      </p:sp>
      <p:sp>
        <p:nvSpPr>
          <p:cNvPr id="247" name="Google Shape;247;p31"/>
          <p:cNvSpPr txBox="1"/>
          <p:nvPr/>
        </p:nvSpPr>
        <p:spPr>
          <a:xfrm>
            <a:off x="489772" y="1413077"/>
            <a:ext cx="8959795"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53E79"/>
                </a:solidFill>
                <a:latin typeface="Calibri"/>
                <a:ea typeface="Calibri"/>
                <a:cs typeface="Calibri"/>
                <a:sym typeface="Calibri"/>
              </a:rPr>
              <a:t>If Congress refuses to act on proposals for constitutional reform, state legislatures have the power under Article V to force Congress to “call a Convention for proposing Amendments” whenever “the Legislatures of two thirds of the Several States” apply for one. So far, no amendment has triggered this process.</a:t>
            </a:r>
            <a:endParaRPr sz="2400" b="1" i="0" u="none" strike="noStrike" cap="none">
              <a:solidFill>
                <a:srgbClr val="253E7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251"/>
        <p:cNvGrpSpPr/>
        <p:nvPr/>
      </p:nvGrpSpPr>
      <p:grpSpPr>
        <a:xfrm>
          <a:off x="0" y="0"/>
          <a:ext cx="0" cy="0"/>
          <a:chOff x="0" y="0"/>
          <a:chExt cx="0" cy="0"/>
        </a:xfrm>
      </p:grpSpPr>
      <p:sp>
        <p:nvSpPr>
          <p:cNvPr id="252" name="Google Shape;252;p32"/>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3" name="Google Shape;253;p32"/>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254" name="Google Shape;254;p32"/>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255" name="Google Shape;255;p32"/>
          <p:cNvPicPr preferRelativeResize="0"/>
          <p:nvPr/>
        </p:nvPicPr>
        <p:blipFill rotWithShape="1">
          <a:blip r:embed="rId4">
            <a:alphaModFix/>
          </a:blip>
          <a:srcRect/>
          <a:stretch/>
        </p:blipFill>
        <p:spPr>
          <a:xfrm>
            <a:off x="10040690" y="798720"/>
            <a:ext cx="1844525" cy="1079722"/>
          </a:xfrm>
          <a:prstGeom prst="rect">
            <a:avLst/>
          </a:prstGeom>
          <a:noFill/>
          <a:ln>
            <a:noFill/>
          </a:ln>
        </p:spPr>
      </p:pic>
      <p:grpSp>
        <p:nvGrpSpPr>
          <p:cNvPr id="256" name="Google Shape;256;p32"/>
          <p:cNvGrpSpPr/>
          <p:nvPr/>
        </p:nvGrpSpPr>
        <p:grpSpPr>
          <a:xfrm>
            <a:off x="538785" y="451657"/>
            <a:ext cx="5362168" cy="3475575"/>
            <a:chOff x="191028" y="1595213"/>
            <a:chExt cx="6857662" cy="4444903"/>
          </a:xfrm>
        </p:grpSpPr>
        <p:pic>
          <p:nvPicPr>
            <p:cNvPr id="257" name="Google Shape;257;p32"/>
            <p:cNvPicPr preferRelativeResize="0"/>
            <p:nvPr/>
          </p:nvPicPr>
          <p:blipFill rotWithShape="1">
            <a:blip r:embed="rId5">
              <a:alphaModFix/>
            </a:blip>
            <a:srcRect/>
            <a:stretch/>
          </p:blipFill>
          <p:spPr>
            <a:xfrm>
              <a:off x="191028" y="2663226"/>
              <a:ext cx="5710801" cy="3376890"/>
            </a:xfrm>
            <a:prstGeom prst="rect">
              <a:avLst/>
            </a:prstGeom>
            <a:noFill/>
            <a:ln>
              <a:noFill/>
            </a:ln>
          </p:spPr>
        </p:pic>
        <p:sp>
          <p:nvSpPr>
            <p:cNvPr id="258" name="Google Shape;258;p32"/>
            <p:cNvSpPr/>
            <p:nvPr/>
          </p:nvSpPr>
          <p:spPr>
            <a:xfrm>
              <a:off x="5368528" y="1595213"/>
              <a:ext cx="1680162" cy="936204"/>
            </a:xfrm>
            <a:prstGeom prst="rect">
              <a:avLst/>
            </a:prstGeom>
            <a:solidFill>
              <a:srgbClr val="D5EF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9" name="Google Shape;259;p32"/>
            <p:cNvPicPr preferRelativeResize="0"/>
            <p:nvPr/>
          </p:nvPicPr>
          <p:blipFill rotWithShape="1">
            <a:blip r:embed="rId6">
              <a:alphaModFix/>
            </a:blip>
            <a:srcRect/>
            <a:stretch/>
          </p:blipFill>
          <p:spPr>
            <a:xfrm>
              <a:off x="191028" y="1751467"/>
              <a:ext cx="543307" cy="1207684"/>
            </a:xfrm>
            <a:prstGeom prst="rect">
              <a:avLst/>
            </a:prstGeom>
            <a:noFill/>
            <a:ln>
              <a:noFill/>
            </a:ln>
          </p:spPr>
        </p:pic>
      </p:grpSp>
      <p:sp>
        <p:nvSpPr>
          <p:cNvPr id="260" name="Google Shape;260;p32"/>
          <p:cNvSpPr txBox="1"/>
          <p:nvPr/>
        </p:nvSpPr>
        <p:spPr>
          <a:xfrm>
            <a:off x="724370" y="3700095"/>
            <a:ext cx="8463181" cy="27392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53E79"/>
                </a:solidFill>
                <a:latin typeface="Calibri"/>
                <a:ea typeface="Calibri"/>
                <a:cs typeface="Calibri"/>
                <a:sym typeface="Calibri"/>
              </a:rPr>
              <a:t>Article V sets out </a:t>
            </a:r>
            <a:r>
              <a:rPr lang="en-US" sz="2400" u="sng">
                <a:solidFill>
                  <a:srgbClr val="253E79"/>
                </a:solidFill>
                <a:latin typeface="Calibri"/>
                <a:ea typeface="Calibri"/>
                <a:cs typeface="Calibri"/>
                <a:sym typeface="Calibri"/>
              </a:rPr>
              <a:t>two</a:t>
            </a:r>
            <a:r>
              <a:rPr lang="en-US" sz="2400">
                <a:solidFill>
                  <a:srgbClr val="253E79"/>
                </a:solidFill>
                <a:latin typeface="Calibri"/>
                <a:ea typeface="Calibri"/>
                <a:cs typeface="Calibri"/>
                <a:sym typeface="Calibri"/>
              </a:rPr>
              <a:t> pathways for state ratification—with </a:t>
            </a:r>
            <a:r>
              <a:rPr lang="en-US" sz="2400" i="1">
                <a:solidFill>
                  <a:srgbClr val="253E79"/>
                </a:solidFill>
                <a:latin typeface="Calibri"/>
                <a:ea typeface="Calibri"/>
                <a:cs typeface="Calibri"/>
                <a:sym typeface="Calibri"/>
              </a:rPr>
              <a:t>Congress</a:t>
            </a:r>
            <a:r>
              <a:rPr lang="en-US" sz="2400">
                <a:solidFill>
                  <a:srgbClr val="253E79"/>
                </a:solidFill>
                <a:latin typeface="Calibri"/>
                <a:ea typeface="Calibri"/>
                <a:cs typeface="Calibri"/>
                <a:sym typeface="Calibri"/>
              </a:rPr>
              <a:t> having the power to choose which pathway to use: </a:t>
            </a:r>
            <a:br>
              <a:rPr lang="en-US" sz="2400">
                <a:solidFill>
                  <a:srgbClr val="253E79"/>
                </a:solidFill>
                <a:latin typeface="Calibri"/>
                <a:ea typeface="Calibri"/>
                <a:cs typeface="Calibri"/>
                <a:sym typeface="Calibri"/>
              </a:rPr>
            </a:br>
            <a:endParaRPr sz="2800" b="0" i="0" u="none" strike="noStrike" cap="none">
              <a:solidFill>
                <a:srgbClr val="253E79"/>
              </a:solidFill>
              <a:latin typeface="Calibri"/>
              <a:ea typeface="Calibri"/>
              <a:cs typeface="Calibri"/>
              <a:sym typeface="Calibri"/>
            </a:endParaRPr>
          </a:p>
          <a:p>
            <a:pPr marL="457200" marR="0" lvl="0" indent="-457200" algn="l" rtl="0">
              <a:spcBef>
                <a:spcPts val="0"/>
              </a:spcBef>
              <a:spcAft>
                <a:spcPts val="0"/>
              </a:spcAft>
              <a:buClr>
                <a:srgbClr val="253E79"/>
              </a:buClr>
              <a:buSzPts val="2400"/>
              <a:buFont typeface="Arial"/>
              <a:buChar char="•"/>
            </a:pPr>
            <a:r>
              <a:rPr lang="en-US" sz="2400" b="1" i="0" u="none" strike="noStrike" cap="none">
                <a:solidFill>
                  <a:srgbClr val="253E79"/>
                </a:solidFill>
                <a:latin typeface="Calibri"/>
                <a:ea typeface="Calibri"/>
                <a:cs typeface="Calibri"/>
                <a:sym typeface="Calibri"/>
              </a:rPr>
              <a:t>Votes in the state legislatures  </a:t>
            </a:r>
            <a:br>
              <a:rPr lang="en-US" sz="2400" b="1" i="0" u="none" strike="noStrike" cap="none">
                <a:solidFill>
                  <a:srgbClr val="253E79"/>
                </a:solidFill>
                <a:latin typeface="Calibri"/>
                <a:ea typeface="Calibri"/>
                <a:cs typeface="Calibri"/>
                <a:sym typeface="Calibri"/>
              </a:rPr>
            </a:br>
            <a:r>
              <a:rPr lang="en-US" sz="2400" i="0" u="none" strike="noStrike" cap="none">
                <a:solidFill>
                  <a:srgbClr val="253E79"/>
                </a:solidFill>
                <a:latin typeface="Calibri"/>
                <a:ea typeface="Calibri"/>
                <a:cs typeface="Calibri"/>
                <a:sym typeface="Calibri"/>
              </a:rPr>
              <a:t>(Used to ratify 26 out of the 27 amendments)</a:t>
            </a:r>
            <a:endParaRPr/>
          </a:p>
          <a:p>
            <a:pPr marL="457200" marR="0" lvl="0" indent="-457200" algn="l" rtl="0">
              <a:lnSpc>
                <a:spcPct val="100000"/>
              </a:lnSpc>
              <a:spcBef>
                <a:spcPts val="0"/>
              </a:spcBef>
              <a:spcAft>
                <a:spcPts val="0"/>
              </a:spcAft>
              <a:buClr>
                <a:srgbClr val="253E79"/>
              </a:buClr>
              <a:buSzPts val="2400"/>
              <a:buFont typeface="Arial"/>
              <a:buChar char="•"/>
            </a:pPr>
            <a:r>
              <a:rPr lang="en-US" sz="2400" b="1">
                <a:solidFill>
                  <a:srgbClr val="253E79"/>
                </a:solidFill>
                <a:latin typeface="Calibri"/>
                <a:ea typeface="Calibri"/>
                <a:cs typeface="Calibri"/>
                <a:sym typeface="Calibri"/>
              </a:rPr>
              <a:t>A</a:t>
            </a:r>
            <a:r>
              <a:rPr lang="en-US" sz="2400" b="1" i="0" u="none" strike="noStrike" cap="none">
                <a:solidFill>
                  <a:srgbClr val="253E79"/>
                </a:solidFill>
                <a:latin typeface="Calibri"/>
                <a:ea typeface="Calibri"/>
                <a:cs typeface="Calibri"/>
                <a:sym typeface="Calibri"/>
              </a:rPr>
              <a:t> ratifying convention</a:t>
            </a:r>
            <a:br>
              <a:rPr lang="en-US" sz="2400" b="1" i="0" u="none" strike="noStrike" cap="none">
                <a:solidFill>
                  <a:srgbClr val="253E79"/>
                </a:solidFill>
                <a:latin typeface="Calibri"/>
                <a:ea typeface="Calibri"/>
                <a:cs typeface="Calibri"/>
                <a:sym typeface="Calibri"/>
              </a:rPr>
            </a:br>
            <a:r>
              <a:rPr lang="en-US" sz="2400" i="0" u="none" strike="noStrike" cap="none">
                <a:solidFill>
                  <a:srgbClr val="253E79"/>
                </a:solidFill>
                <a:latin typeface="Calibri"/>
                <a:ea typeface="Calibri"/>
                <a:cs typeface="Calibri"/>
                <a:sym typeface="Calibri"/>
              </a:rPr>
              <a:t>(Used once—to ratify the 21st Amendment)</a:t>
            </a:r>
            <a:endParaRPr/>
          </a:p>
        </p:txBody>
      </p:sp>
      <p:sp>
        <p:nvSpPr>
          <p:cNvPr id="261" name="Google Shape;261;p32"/>
          <p:cNvSpPr/>
          <p:nvPr/>
        </p:nvSpPr>
        <p:spPr>
          <a:xfrm>
            <a:off x="5004195" y="1840400"/>
            <a:ext cx="3824351"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53E79"/>
                </a:solidFill>
                <a:latin typeface="Calibri"/>
                <a:ea typeface="Calibri"/>
                <a:cs typeface="Calibri"/>
                <a:sym typeface="Calibri"/>
              </a:rPr>
              <a:t>The proposed amendment must be ratified by 3/4 of the states</a:t>
            </a:r>
            <a:r>
              <a:rPr lang="en-US" sz="2400">
                <a:solidFill>
                  <a:srgbClr val="253E79"/>
                </a:solidFill>
                <a:latin typeface="Calibri"/>
                <a:ea typeface="Calibri"/>
                <a:cs typeface="Calibri"/>
                <a:sym typeface="Calibri"/>
              </a:rPr>
              <a:t>. </a:t>
            </a:r>
            <a:endParaRPr/>
          </a:p>
        </p:txBody>
      </p:sp>
      <p:sp>
        <p:nvSpPr>
          <p:cNvPr id="262" name="Google Shape;262;p32"/>
          <p:cNvSpPr txBox="1"/>
          <p:nvPr/>
        </p:nvSpPr>
        <p:spPr>
          <a:xfrm>
            <a:off x="1351247" y="359298"/>
            <a:ext cx="7236847" cy="69028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RATIFICATION PHASE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EFF9"/>
        </a:solidFill>
        <a:effectLst/>
      </p:bgPr>
    </p:bg>
    <p:spTree>
      <p:nvGrpSpPr>
        <p:cNvPr id="1" name="Shape 266"/>
        <p:cNvGrpSpPr/>
        <p:nvPr/>
      </p:nvGrpSpPr>
      <p:grpSpPr>
        <a:xfrm>
          <a:off x="0" y="0"/>
          <a:ext cx="0" cy="0"/>
          <a:chOff x="0" y="0"/>
          <a:chExt cx="0" cy="0"/>
        </a:xfrm>
      </p:grpSpPr>
      <p:sp>
        <p:nvSpPr>
          <p:cNvPr id="267" name="Google Shape;267;p33"/>
          <p:cNvSpPr/>
          <p:nvPr/>
        </p:nvSpPr>
        <p:spPr>
          <a:xfrm>
            <a:off x="357098" y="1779687"/>
            <a:ext cx="9019715" cy="40318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002060"/>
                </a:solidFill>
                <a:latin typeface="Calibri"/>
                <a:ea typeface="Calibri"/>
                <a:cs typeface="Calibri"/>
                <a:sym typeface="Calibri"/>
              </a:rPr>
              <a:t>The Article V amendment process is rooted in the Founding generation’s commitment to popular sovereignty.</a:t>
            </a:r>
            <a:endParaRPr/>
          </a:p>
          <a:p>
            <a:pPr marL="0" marR="0" lvl="0" indent="0" algn="l" rtl="0">
              <a:spcBef>
                <a:spcPts val="0"/>
              </a:spcBef>
              <a:spcAft>
                <a:spcPts val="0"/>
              </a:spcAft>
              <a:buNone/>
            </a:pPr>
            <a:endParaRPr sz="3200">
              <a:solidFill>
                <a:srgbClr val="002060"/>
              </a:solidFill>
              <a:latin typeface="Calibri"/>
              <a:ea typeface="Calibri"/>
              <a:cs typeface="Calibri"/>
              <a:sym typeface="Calibri"/>
            </a:endParaRPr>
          </a:p>
          <a:p>
            <a:pPr marL="0" marR="0" lvl="0" indent="0" algn="l" rtl="0">
              <a:spcBef>
                <a:spcPts val="0"/>
              </a:spcBef>
              <a:spcAft>
                <a:spcPts val="0"/>
              </a:spcAft>
              <a:buNone/>
            </a:pPr>
            <a:r>
              <a:rPr lang="en-US" sz="3200" b="1">
                <a:solidFill>
                  <a:srgbClr val="002060"/>
                </a:solidFill>
                <a:latin typeface="Calibri"/>
                <a:ea typeface="Calibri"/>
                <a:cs typeface="Calibri"/>
                <a:sym typeface="Calibri"/>
              </a:rPr>
              <a:t>Popular Sovereignty: </a:t>
            </a:r>
            <a:r>
              <a:rPr lang="en-US" sz="3200">
                <a:solidFill>
                  <a:srgbClr val="002060"/>
                </a:solidFill>
                <a:latin typeface="Calibri"/>
                <a:ea typeface="Calibri"/>
                <a:cs typeface="Calibri"/>
                <a:sym typeface="Calibri"/>
              </a:rPr>
              <a:t>Beginning with the words “We the People,” the Constitution establishes a government that’s driven by us—not a monarch and not an aristocracy—but by us, the American people.</a:t>
            </a:r>
            <a:endParaRPr sz="3200">
              <a:solidFill>
                <a:srgbClr val="002060"/>
              </a:solidFill>
              <a:latin typeface="Calibri"/>
              <a:ea typeface="Calibri"/>
              <a:cs typeface="Calibri"/>
              <a:sym typeface="Calibri"/>
            </a:endParaRPr>
          </a:p>
        </p:txBody>
      </p:sp>
      <p:sp>
        <p:nvSpPr>
          <p:cNvPr id="268" name="Google Shape;268;p33"/>
          <p:cNvSpPr/>
          <p:nvPr/>
        </p:nvSpPr>
        <p:spPr>
          <a:xfrm>
            <a:off x="9733910" y="0"/>
            <a:ext cx="2458089"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69" name="Google Shape;269;p33"/>
          <p:cNvPicPr preferRelativeResize="0"/>
          <p:nvPr/>
        </p:nvPicPr>
        <p:blipFill rotWithShape="1">
          <a:blip r:embed="rId3">
            <a:alphaModFix/>
          </a:blip>
          <a:srcRect/>
          <a:stretch/>
        </p:blipFill>
        <p:spPr>
          <a:xfrm>
            <a:off x="9909971" y="5200268"/>
            <a:ext cx="1924931" cy="1052819"/>
          </a:xfrm>
          <a:prstGeom prst="rect">
            <a:avLst/>
          </a:prstGeom>
          <a:noFill/>
          <a:ln>
            <a:noFill/>
          </a:ln>
        </p:spPr>
      </p:pic>
      <p:sp>
        <p:nvSpPr>
          <p:cNvPr id="270" name="Google Shape;270;p33"/>
          <p:cNvSpPr/>
          <p:nvPr/>
        </p:nvSpPr>
        <p:spPr>
          <a:xfrm>
            <a:off x="10040690" y="2384392"/>
            <a:ext cx="192493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Article V: The Amendment Process</a:t>
            </a:r>
            <a:endParaRPr/>
          </a:p>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pic>
        <p:nvPicPr>
          <p:cNvPr id="271" name="Google Shape;271;p33"/>
          <p:cNvPicPr preferRelativeResize="0"/>
          <p:nvPr/>
        </p:nvPicPr>
        <p:blipFill rotWithShape="1">
          <a:blip r:embed="rId4">
            <a:alphaModFix/>
          </a:blip>
          <a:srcRect/>
          <a:stretch/>
        </p:blipFill>
        <p:spPr>
          <a:xfrm>
            <a:off x="10040690" y="798720"/>
            <a:ext cx="1844525" cy="1079722"/>
          </a:xfrm>
          <a:prstGeom prst="rect">
            <a:avLst/>
          </a:prstGeom>
          <a:noFill/>
          <a:ln>
            <a:noFill/>
          </a:ln>
        </p:spPr>
      </p:pic>
      <p:sp>
        <p:nvSpPr>
          <p:cNvPr id="272" name="Google Shape;272;p33"/>
          <p:cNvSpPr txBox="1"/>
          <p:nvPr/>
        </p:nvSpPr>
        <p:spPr>
          <a:xfrm>
            <a:off x="1065233" y="648292"/>
            <a:ext cx="7236847" cy="69028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POPULAR SOVEREIGNTY</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1962</Words>
  <Application>Microsoft Office PowerPoint</Application>
  <PresentationFormat>Widescreen</PresentationFormat>
  <Paragraphs>220</Paragraphs>
  <Slides>39</Slides>
  <Notes>39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Calibri</vt:lpstr>
      <vt:lpstr>Arial</vt:lpstr>
      <vt:lpstr>Quattrocento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POPULAR SOVEREIGNTY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Winterle Kehres</dc:creator>
  <cp:lastModifiedBy>Jenna Winterle Kehres</cp:lastModifiedBy>
  <cp:revision>2</cp:revision>
  <dcterms:modified xsi:type="dcterms:W3CDTF">2022-10-11T20:48:10Z</dcterms:modified>
</cp:coreProperties>
</file>