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Quattrocento Sans"/>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QuattrocentoSans-boldItalic.fntdata"/><Relationship Id="rId25" Type="http://schemas.openxmlformats.org/officeDocument/2006/relationships/slide" Target="slides/slide20.xml"/><Relationship Id="rId47" Type="http://schemas.openxmlformats.org/officeDocument/2006/relationships/font" Target="fonts/QuattrocentoSans-bold.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https://www.archives.gov/historical-docs/todays-doc/index.html?dod-date=706</a:t>
            </a:r>
            <a:endParaRPr/>
          </a:p>
        </p:txBody>
      </p:sp>
      <p:sp>
        <p:nvSpPr>
          <p:cNvPr id="127" name="Google Shape;1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https://www.archives.gov/historical-docs/todays-doc/index.html?dod-date=706</a:t>
            </a:r>
            <a:endParaRPr/>
          </a:p>
        </p:txBody>
      </p:sp>
      <p:sp>
        <p:nvSpPr>
          <p:cNvPr id="115" name="Google Shape;11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https://www.archives.gov/historical-docs/todays-doc/index.html?dod-date=706</a:t>
            </a:r>
            <a:endParaRPr/>
          </a:p>
        </p:txBody>
      </p:sp>
      <p:sp>
        <p:nvSpPr>
          <p:cNvPr id="121" name="Google Shape;1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0" name="Google Shape;50;p1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p1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5" name="Google Shape;55;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1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9" name="Google Shape;5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1" name="Google Shape;3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2" name="Google Shape;42;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3" name="Google Shape;4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 name="Google Shape;9;p1"/>
          <p:cNvSpPr/>
          <p:nvPr/>
        </p:nvSpPr>
        <p:spPr>
          <a:xfrm>
            <a:off x="7219070" y="5356"/>
            <a:ext cx="1924930"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0" name="Google Shape;10;p1"/>
          <p:cNvPicPr preferRelativeResize="0"/>
          <p:nvPr/>
        </p:nvPicPr>
        <p:blipFill rotWithShape="1">
          <a:blip r:embed="rId1">
            <a:alphaModFix/>
          </a:blip>
          <a:srcRect b="0" l="0" r="0" t="0"/>
          <a:stretch/>
        </p:blipFill>
        <p:spPr>
          <a:xfrm>
            <a:off x="7272054" y="3968667"/>
            <a:ext cx="1744313" cy="954032"/>
          </a:xfrm>
          <a:prstGeom prst="rect">
            <a:avLst/>
          </a:prstGeom>
          <a:noFill/>
          <a:ln>
            <a:noFill/>
          </a:ln>
        </p:spPr>
      </p:pic>
      <p:pic>
        <p:nvPicPr>
          <p:cNvPr id="11" name="Google Shape;11;p1"/>
          <p:cNvPicPr preferRelativeResize="0"/>
          <p:nvPr/>
        </p:nvPicPr>
        <p:blipFill rotWithShape="1">
          <a:blip r:embed="rId2">
            <a:alphaModFix/>
          </a:blip>
          <a:srcRect b="0" l="0" r="0" t="0"/>
          <a:stretch/>
        </p:blipFill>
        <p:spPr>
          <a:xfrm>
            <a:off x="7462147" y="494837"/>
            <a:ext cx="1435390" cy="1435390"/>
          </a:xfrm>
          <a:prstGeom prst="rect">
            <a:avLst/>
          </a:prstGeom>
          <a:noFill/>
          <a:ln>
            <a:noFill/>
          </a:ln>
        </p:spPr>
      </p:pic>
      <p:sp>
        <p:nvSpPr>
          <p:cNvPr id="12" name="Google Shape;12;p1"/>
          <p:cNvSpPr/>
          <p:nvPr/>
        </p:nvSpPr>
        <p:spPr>
          <a:xfrm>
            <a:off x="7219070" y="2063918"/>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First Amendment: Assembly and Petition </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3.jpg"/><Relationship Id="rId4" Type="http://schemas.openxmlformats.org/officeDocument/2006/relationships/image" Target="../media/image24.jpg"/><Relationship Id="rId5"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b="-849" l="0" r="0" t="0"/>
          <a:stretch/>
        </p:blipFill>
        <p:spPr>
          <a:xfrm>
            <a:off x="0" y="1930038"/>
            <a:ext cx="7091890" cy="3242038"/>
          </a:xfrm>
          <a:prstGeom prst="rect">
            <a:avLst/>
          </a:prstGeom>
          <a:noFill/>
          <a:ln>
            <a:noFill/>
          </a:ln>
        </p:spPr>
      </p:pic>
      <p:sp>
        <p:nvSpPr>
          <p:cNvPr id="65" name="Google Shape;65;p14"/>
          <p:cNvSpPr/>
          <p:nvPr/>
        </p:nvSpPr>
        <p:spPr>
          <a:xfrm>
            <a:off x="848941" y="589743"/>
            <a:ext cx="5575841" cy="1425683"/>
          </a:xfrm>
          <a:prstGeom prst="rect">
            <a:avLst/>
          </a:prstGeom>
          <a:solidFill>
            <a:srgbClr val="252F66"/>
          </a:solidFill>
          <a:ln cap="flat" cmpd="sng" w="12700">
            <a:solidFill>
              <a:srgbClr val="31538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700"/>
              <a:buFont typeface="Arial"/>
              <a:buNone/>
            </a:pPr>
            <a:r>
              <a:rPr b="0" i="0" lang="en-US" sz="2700" u="none" cap="none" strike="noStrike">
                <a:solidFill>
                  <a:srgbClr val="FFFFFF"/>
                </a:solidFill>
                <a:latin typeface="Quattrocento Sans"/>
                <a:ea typeface="Quattrocento Sans"/>
                <a:cs typeface="Quattrocento Sans"/>
                <a:sym typeface="Quattrocento Sans"/>
              </a:rPr>
              <a:t>FIRST AMENDMENT: </a:t>
            </a:r>
            <a:br>
              <a:rPr b="0" i="0" lang="en-US" sz="2700" u="none" cap="none" strike="noStrike">
                <a:solidFill>
                  <a:srgbClr val="FFFFFF"/>
                </a:solidFill>
                <a:latin typeface="Quattrocento Sans"/>
                <a:ea typeface="Quattrocento Sans"/>
                <a:cs typeface="Quattrocento Sans"/>
                <a:sym typeface="Quattrocento Sans"/>
              </a:rPr>
            </a:br>
            <a:r>
              <a:rPr b="0" i="0" lang="en-US" sz="2700" u="none" cap="none" strike="noStrike">
                <a:solidFill>
                  <a:srgbClr val="FFFFFF"/>
                </a:solidFill>
                <a:latin typeface="Quattrocento Sans"/>
                <a:ea typeface="Quattrocento Sans"/>
                <a:cs typeface="Quattrocento Sans"/>
                <a:sym typeface="Quattrocento Sans"/>
              </a:rPr>
              <a:t>ASSEMBLY AND PETITION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28" name="Shape 128"/>
        <p:cNvGrpSpPr/>
        <p:nvPr/>
      </p:nvGrpSpPr>
      <p:grpSpPr>
        <a:xfrm>
          <a:off x="0" y="0"/>
          <a:ext cx="0" cy="0"/>
          <a:chOff x="0" y="0"/>
          <a:chExt cx="0" cy="0"/>
        </a:xfrm>
      </p:grpSpPr>
      <p:pic>
        <p:nvPicPr>
          <p:cNvPr id="129" name="Google Shape;129;p23"/>
          <p:cNvPicPr preferRelativeResize="0"/>
          <p:nvPr/>
        </p:nvPicPr>
        <p:blipFill rotWithShape="1">
          <a:blip r:embed="rId3">
            <a:alphaModFix/>
          </a:blip>
          <a:srcRect b="0" l="0" r="0" t="0"/>
          <a:stretch/>
        </p:blipFill>
        <p:spPr>
          <a:xfrm>
            <a:off x="772915" y="1287348"/>
            <a:ext cx="2762316" cy="3397650"/>
          </a:xfrm>
          <a:prstGeom prst="rect">
            <a:avLst/>
          </a:prstGeom>
          <a:noFill/>
          <a:ln>
            <a:noFill/>
          </a:ln>
          <a:effectLst>
            <a:outerShdw blurRad="292100" rotWithShape="0" algn="tl" dir="2700000" dist="139700">
              <a:srgbClr val="333333">
                <a:alpha val="64705"/>
              </a:srgbClr>
            </a:outerShdw>
          </a:effectLst>
        </p:spPr>
      </p:pic>
      <p:sp>
        <p:nvSpPr>
          <p:cNvPr id="130" name="Google Shape;130;p23"/>
          <p:cNvSpPr/>
          <p:nvPr/>
        </p:nvSpPr>
        <p:spPr>
          <a:xfrm>
            <a:off x="202080" y="4080320"/>
            <a:ext cx="1933249" cy="3990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1500" u="none" cap="none" strike="noStrike">
                <a:solidFill>
                  <a:schemeClr val="lt1"/>
                </a:solidFill>
                <a:latin typeface="Calibri"/>
                <a:ea typeface="Calibri"/>
                <a:cs typeface="Calibri"/>
                <a:sym typeface="Calibri"/>
              </a:rPr>
              <a:t>William Penn, Age 22</a:t>
            </a:r>
            <a:endParaRPr b="0" i="0" sz="1100" u="none" cap="none" strike="noStrike">
              <a:solidFill>
                <a:srgbClr val="000000"/>
              </a:solidFill>
              <a:latin typeface="Arial"/>
              <a:ea typeface="Arial"/>
              <a:cs typeface="Arial"/>
              <a:sym typeface="Arial"/>
            </a:endParaRPr>
          </a:p>
        </p:txBody>
      </p:sp>
      <p:sp>
        <p:nvSpPr>
          <p:cNvPr id="131" name="Google Shape;131;p23"/>
          <p:cNvSpPr/>
          <p:nvPr/>
        </p:nvSpPr>
        <p:spPr>
          <a:xfrm>
            <a:off x="3709712" y="1509570"/>
            <a:ext cx="2963766" cy="21544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“You are Englishmen; mind your privileges, give not away your right.”</a:t>
            </a:r>
            <a:endParaRPr/>
          </a:p>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-William Penn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23"/>
          <p:cNvSpPr/>
          <p:nvPr/>
        </p:nvSpPr>
        <p:spPr>
          <a:xfrm>
            <a:off x="398331" y="235102"/>
            <a:ext cx="5720081" cy="85815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Quattrocento Sans"/>
                <a:ea typeface="Quattrocento Sans"/>
                <a:cs typeface="Quattrocento Sans"/>
                <a:sym typeface="Quattrocento Sans"/>
              </a:rPr>
              <a:t>BUSHELL'S CASE —</a:t>
            </a:r>
            <a:endParaRPr/>
          </a:p>
          <a:p>
            <a:pPr indent="0" lvl="0" marL="0" marR="0" rtl="0" algn="ctr">
              <a:lnSpc>
                <a:spcPct val="100000"/>
              </a:lnSpc>
              <a:spcBef>
                <a:spcPts val="0"/>
              </a:spcBef>
              <a:spcAft>
                <a:spcPts val="0"/>
              </a:spcAft>
              <a:buNone/>
            </a:pPr>
            <a:r>
              <a:rPr b="1" i="0" lang="en-US" sz="2400" u="none" cap="none" strike="noStrike">
                <a:solidFill>
                  <a:schemeClr val="lt1"/>
                </a:solidFill>
                <a:latin typeface="Quattrocento Sans"/>
                <a:ea typeface="Quattrocento Sans"/>
                <a:cs typeface="Quattrocento Sans"/>
                <a:sym typeface="Quattrocento Sans"/>
              </a:rPr>
              <a:t>THE PENN/MEAD TRIAL (1670)</a:t>
            </a:r>
            <a:endParaRPr b="0" i="0" sz="10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36" name="Shape 136"/>
        <p:cNvGrpSpPr/>
        <p:nvPr/>
      </p:nvGrpSpPr>
      <p:grpSpPr>
        <a:xfrm>
          <a:off x="0" y="0"/>
          <a:ext cx="0" cy="0"/>
          <a:chOff x="0" y="0"/>
          <a:chExt cx="0" cy="0"/>
        </a:xfrm>
      </p:grpSpPr>
      <p:sp>
        <p:nvSpPr>
          <p:cNvPr id="137" name="Google Shape;137;p24"/>
          <p:cNvSpPr/>
          <p:nvPr/>
        </p:nvSpPr>
        <p:spPr>
          <a:xfrm>
            <a:off x="369956" y="1520470"/>
            <a:ext cx="4132200"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Arial"/>
              <a:ea typeface="Arial"/>
              <a:cs typeface="Arial"/>
              <a:sym typeface="Arial"/>
            </a:endParaRPr>
          </a:p>
        </p:txBody>
      </p:sp>
      <p:sp>
        <p:nvSpPr>
          <p:cNvPr id="138" name="Google Shape;138;p24"/>
          <p:cNvSpPr/>
          <p:nvPr/>
        </p:nvSpPr>
        <p:spPr>
          <a:xfrm>
            <a:off x="912331" y="2247624"/>
            <a:ext cx="560544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The freedom of assembly protects our right to gather together with others in groups—whether as part of a political meeting, religious gathering, street protest, or parade. </a:t>
            </a:r>
            <a:endParaRPr b="0" i="0" sz="1400" u="none" cap="none" strike="noStrike">
              <a:solidFill>
                <a:srgbClr val="002060"/>
              </a:solidFill>
              <a:latin typeface="Calibri"/>
              <a:ea typeface="Calibri"/>
              <a:cs typeface="Calibri"/>
              <a:sym typeface="Calibri"/>
            </a:endParaRPr>
          </a:p>
        </p:txBody>
      </p:sp>
      <p:sp>
        <p:nvSpPr>
          <p:cNvPr id="139" name="Google Shape;139;p24"/>
          <p:cNvSpPr/>
          <p:nvPr/>
        </p:nvSpPr>
        <p:spPr>
          <a:xfrm>
            <a:off x="617606" y="1352776"/>
            <a:ext cx="590016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3200" u="none" cap="none" strike="noStrike">
                <a:solidFill>
                  <a:schemeClr val="lt1"/>
                </a:solidFill>
                <a:latin typeface="Quattrocento Sans"/>
                <a:ea typeface="Quattrocento Sans"/>
                <a:cs typeface="Quattrocento Sans"/>
                <a:sym typeface="Quattrocento Sans"/>
              </a:rPr>
              <a:t>FREEDOM OF ASSEMBLY</a:t>
            </a:r>
            <a:endParaRPr b="0" i="0" sz="105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43" name="Shape 143"/>
        <p:cNvGrpSpPr/>
        <p:nvPr/>
      </p:nvGrpSpPr>
      <p:grpSpPr>
        <a:xfrm>
          <a:off x="0" y="0"/>
          <a:ext cx="0" cy="0"/>
          <a:chOff x="0" y="0"/>
          <a:chExt cx="0" cy="0"/>
        </a:xfrm>
      </p:grpSpPr>
      <p:sp>
        <p:nvSpPr>
          <p:cNvPr id="144" name="Google Shape;144;p25"/>
          <p:cNvSpPr/>
          <p:nvPr/>
        </p:nvSpPr>
        <p:spPr>
          <a:xfrm>
            <a:off x="369956" y="1520470"/>
            <a:ext cx="4132200"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Arial"/>
              <a:ea typeface="Arial"/>
              <a:cs typeface="Arial"/>
              <a:sym typeface="Arial"/>
            </a:endParaRPr>
          </a:p>
        </p:txBody>
      </p:sp>
      <p:pic>
        <p:nvPicPr>
          <p:cNvPr id="145" name="Google Shape;145;p25"/>
          <p:cNvPicPr preferRelativeResize="0"/>
          <p:nvPr/>
        </p:nvPicPr>
        <p:blipFill rotWithShape="1">
          <a:blip r:embed="rId3">
            <a:alphaModFix/>
          </a:blip>
          <a:srcRect b="0" l="0" r="-209" t="0"/>
          <a:stretch/>
        </p:blipFill>
        <p:spPr>
          <a:xfrm>
            <a:off x="2191633" y="1233509"/>
            <a:ext cx="3225574" cy="3680261"/>
          </a:xfrm>
          <a:prstGeom prst="rect">
            <a:avLst/>
          </a:prstGeom>
          <a:noFill/>
          <a:ln>
            <a:noFill/>
          </a:ln>
          <a:effectLst>
            <a:outerShdw blurRad="292100" rotWithShape="0" algn="tl" dir="2700000" dist="139700">
              <a:srgbClr val="333333">
                <a:alpha val="64705"/>
              </a:srgbClr>
            </a:outerShdw>
          </a:effectLst>
        </p:spPr>
      </p:pic>
      <p:sp>
        <p:nvSpPr>
          <p:cNvPr id="146" name="Google Shape;146;p25"/>
          <p:cNvSpPr/>
          <p:nvPr/>
        </p:nvSpPr>
        <p:spPr>
          <a:xfrm>
            <a:off x="246463" y="3909991"/>
            <a:ext cx="2810004" cy="954107"/>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Bayard Rustin and Cleveland Robinson were key figures in planning the March on Washington. </a:t>
            </a:r>
            <a:endParaRPr/>
          </a:p>
        </p:txBody>
      </p:sp>
      <p:sp>
        <p:nvSpPr>
          <p:cNvPr id="147" name="Google Shape;147;p25"/>
          <p:cNvSpPr/>
          <p:nvPr/>
        </p:nvSpPr>
        <p:spPr>
          <a:xfrm>
            <a:off x="262380" y="295403"/>
            <a:ext cx="590016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2800" u="none" cap="none" strike="noStrike">
                <a:solidFill>
                  <a:schemeClr val="lt1"/>
                </a:solidFill>
                <a:latin typeface="Quattrocento Sans"/>
                <a:ea typeface="Quattrocento Sans"/>
                <a:cs typeface="Quattrocento Sans"/>
                <a:sym typeface="Quattrocento Sans"/>
              </a:rPr>
              <a:t>RIGHT OF ASSOCIATION</a:t>
            </a:r>
            <a:endParaRPr b="0" i="0" sz="10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51" name="Shape 151"/>
        <p:cNvGrpSpPr/>
        <p:nvPr/>
      </p:nvGrpSpPr>
      <p:grpSpPr>
        <a:xfrm>
          <a:off x="0" y="0"/>
          <a:ext cx="0" cy="0"/>
          <a:chOff x="0" y="0"/>
          <a:chExt cx="0" cy="0"/>
        </a:xfrm>
      </p:grpSpPr>
      <p:sp>
        <p:nvSpPr>
          <p:cNvPr id="152" name="Google Shape;152;p26"/>
          <p:cNvSpPr/>
          <p:nvPr/>
        </p:nvSpPr>
        <p:spPr>
          <a:xfrm>
            <a:off x="369956" y="1520470"/>
            <a:ext cx="4132200"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Arial"/>
              <a:ea typeface="Arial"/>
              <a:cs typeface="Arial"/>
              <a:sym typeface="Arial"/>
            </a:endParaRPr>
          </a:p>
        </p:txBody>
      </p:sp>
      <p:sp>
        <p:nvSpPr>
          <p:cNvPr id="153" name="Google Shape;153;p26"/>
          <p:cNvSpPr/>
          <p:nvPr/>
        </p:nvSpPr>
        <p:spPr>
          <a:xfrm>
            <a:off x="369956" y="1185306"/>
            <a:ext cx="6568726" cy="37856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The assembly right is the only right in the First Amendment that requires more than a lone individual. You can speak alone.  But you can’t assemble alone. And while some assemblies occur spontaneously, most don’t. For this reason, the assembly right extends to the prep work before the physical act of gathering.</a:t>
            </a:r>
            <a:endParaRPr/>
          </a:p>
          <a:p>
            <a:pPr indent="0" lvl="0" marL="0" marR="0" rtl="0" algn="l">
              <a:lnSpc>
                <a:spcPct val="100000"/>
              </a:lnSpc>
              <a:spcBef>
                <a:spcPts val="0"/>
              </a:spcBef>
              <a:spcAft>
                <a:spcPts val="0"/>
              </a:spcAft>
              <a:buNone/>
            </a:pPr>
            <a:r>
              <a:t/>
            </a:r>
            <a:endParaRPr b="0" i="0" sz="24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In part to protect this work, the Supreme Court eventually recognized a “right of association.” </a:t>
            </a:r>
            <a:endParaRPr b="0" i="0" sz="1400" u="none" cap="none" strike="noStrike">
              <a:solidFill>
                <a:srgbClr val="002060"/>
              </a:solidFill>
              <a:latin typeface="Calibri"/>
              <a:ea typeface="Calibri"/>
              <a:cs typeface="Calibri"/>
              <a:sym typeface="Calibri"/>
            </a:endParaRPr>
          </a:p>
        </p:txBody>
      </p:sp>
      <p:sp>
        <p:nvSpPr>
          <p:cNvPr id="154" name="Google Shape;154;p26"/>
          <p:cNvSpPr/>
          <p:nvPr/>
        </p:nvSpPr>
        <p:spPr>
          <a:xfrm>
            <a:off x="262380" y="295403"/>
            <a:ext cx="590016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3200" u="none" cap="none" strike="noStrike">
                <a:solidFill>
                  <a:schemeClr val="lt1"/>
                </a:solidFill>
                <a:latin typeface="Quattrocento Sans"/>
                <a:ea typeface="Quattrocento Sans"/>
                <a:cs typeface="Quattrocento Sans"/>
                <a:sym typeface="Quattrocento Sans"/>
              </a:rPr>
              <a:t>RIGHT OF ASSOCIATION</a:t>
            </a:r>
            <a:endParaRPr b="0" i="0" sz="105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58" name="Shape 158"/>
        <p:cNvGrpSpPr/>
        <p:nvPr/>
      </p:nvGrpSpPr>
      <p:grpSpPr>
        <a:xfrm>
          <a:off x="0" y="0"/>
          <a:ext cx="0" cy="0"/>
          <a:chOff x="0" y="0"/>
          <a:chExt cx="0" cy="0"/>
        </a:xfrm>
      </p:grpSpPr>
      <p:sp>
        <p:nvSpPr>
          <p:cNvPr id="159" name="Google Shape;159;p27"/>
          <p:cNvSpPr/>
          <p:nvPr/>
        </p:nvSpPr>
        <p:spPr>
          <a:xfrm>
            <a:off x="369956" y="1520470"/>
            <a:ext cx="4132200"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Arial"/>
              <a:ea typeface="Arial"/>
              <a:cs typeface="Arial"/>
              <a:sym typeface="Arial"/>
            </a:endParaRPr>
          </a:p>
        </p:txBody>
      </p:sp>
      <p:sp>
        <p:nvSpPr>
          <p:cNvPr id="160" name="Google Shape;160;p27"/>
          <p:cNvSpPr/>
          <p:nvPr/>
        </p:nvSpPr>
        <p:spPr>
          <a:xfrm>
            <a:off x="333092" y="1118403"/>
            <a:ext cx="6620158" cy="22467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rgbClr val="203864"/>
                </a:solidFill>
                <a:latin typeface="Calibri"/>
                <a:ea typeface="Calibri"/>
                <a:cs typeface="Calibri"/>
                <a:sym typeface="Calibri"/>
              </a:rPr>
              <a:t>Groups are eligible for constitutional protection to the extent that their purposes and activities further some other First Amendment interest like speech, press, or religion.</a:t>
            </a:r>
            <a:endParaRPr/>
          </a:p>
        </p:txBody>
      </p:sp>
      <p:sp>
        <p:nvSpPr>
          <p:cNvPr id="161" name="Google Shape;161;p27"/>
          <p:cNvSpPr/>
          <p:nvPr/>
        </p:nvSpPr>
        <p:spPr>
          <a:xfrm>
            <a:off x="262380" y="295403"/>
            <a:ext cx="590016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2800" u="none" cap="none" strike="noStrike">
                <a:solidFill>
                  <a:schemeClr val="lt1"/>
                </a:solidFill>
                <a:latin typeface="Quattrocento Sans"/>
                <a:ea typeface="Quattrocento Sans"/>
                <a:cs typeface="Quattrocento Sans"/>
                <a:sym typeface="Quattrocento Sans"/>
              </a:rPr>
              <a:t>EXPRESSIVE ASSOCIATION</a:t>
            </a:r>
            <a:endParaRPr b="0" i="0" sz="10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65" name="Shape 165"/>
        <p:cNvGrpSpPr/>
        <p:nvPr/>
      </p:nvGrpSpPr>
      <p:grpSpPr>
        <a:xfrm>
          <a:off x="0" y="0"/>
          <a:ext cx="0" cy="0"/>
          <a:chOff x="0" y="0"/>
          <a:chExt cx="0" cy="0"/>
        </a:xfrm>
      </p:grpSpPr>
      <p:sp>
        <p:nvSpPr>
          <p:cNvPr id="166" name="Google Shape;166;p28"/>
          <p:cNvSpPr/>
          <p:nvPr/>
        </p:nvSpPr>
        <p:spPr>
          <a:xfrm>
            <a:off x="369956" y="1520470"/>
            <a:ext cx="4132200"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Arial"/>
              <a:ea typeface="Arial"/>
              <a:cs typeface="Arial"/>
              <a:sym typeface="Arial"/>
            </a:endParaRPr>
          </a:p>
        </p:txBody>
      </p:sp>
      <p:sp>
        <p:nvSpPr>
          <p:cNvPr id="167" name="Google Shape;167;p28"/>
          <p:cNvSpPr/>
          <p:nvPr/>
        </p:nvSpPr>
        <p:spPr>
          <a:xfrm>
            <a:off x="333091" y="1118403"/>
            <a:ext cx="6667783" cy="26776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rgbClr val="203864"/>
                </a:solidFill>
                <a:latin typeface="Calibri"/>
                <a:ea typeface="Calibri"/>
                <a:cs typeface="Calibri"/>
                <a:sym typeface="Calibri"/>
              </a:rPr>
              <a:t>“Implicit in the right to engage in activities protected by the First Amendment” is “a corresponding right to associate with others in pursuit of a wide variety of political, social, economic, educational, religious, and cultural ends.”</a:t>
            </a:r>
            <a:endParaRPr/>
          </a:p>
        </p:txBody>
      </p:sp>
      <p:sp>
        <p:nvSpPr>
          <p:cNvPr id="168" name="Google Shape;168;p28"/>
          <p:cNvSpPr/>
          <p:nvPr/>
        </p:nvSpPr>
        <p:spPr>
          <a:xfrm>
            <a:off x="333092" y="3989536"/>
            <a:ext cx="4624984" cy="369332"/>
          </a:xfrm>
          <a:prstGeom prst="rect">
            <a:avLst/>
          </a:prstGeom>
          <a:solidFill>
            <a:srgbClr val="20386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en-US" sz="1800" u="none" cap="none" strike="noStrike">
                <a:solidFill>
                  <a:schemeClr val="lt1"/>
                </a:solidFill>
                <a:latin typeface="Quattrocento Sans"/>
                <a:ea typeface="Quattrocento Sans"/>
                <a:cs typeface="Quattrocento Sans"/>
                <a:sym typeface="Quattrocento Sans"/>
              </a:rPr>
              <a:t>Roberts v. United States Jaycees </a:t>
            </a:r>
            <a:r>
              <a:rPr b="0" i="0" lang="en-US" sz="1800" u="none" cap="none" strike="noStrike">
                <a:solidFill>
                  <a:schemeClr val="lt1"/>
                </a:solidFill>
                <a:latin typeface="Quattrocento Sans"/>
                <a:ea typeface="Quattrocento Sans"/>
                <a:cs typeface="Quattrocento Sans"/>
                <a:sym typeface="Quattrocento Sans"/>
              </a:rPr>
              <a:t>(1984)</a:t>
            </a:r>
            <a:endParaRPr/>
          </a:p>
        </p:txBody>
      </p:sp>
      <p:sp>
        <p:nvSpPr>
          <p:cNvPr id="169" name="Google Shape;169;p28"/>
          <p:cNvSpPr/>
          <p:nvPr/>
        </p:nvSpPr>
        <p:spPr>
          <a:xfrm>
            <a:off x="262380" y="295403"/>
            <a:ext cx="590016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2800" u="none" cap="none" strike="noStrike">
                <a:solidFill>
                  <a:schemeClr val="lt1"/>
                </a:solidFill>
                <a:latin typeface="Quattrocento Sans"/>
                <a:ea typeface="Quattrocento Sans"/>
                <a:cs typeface="Quattrocento Sans"/>
                <a:sym typeface="Quattrocento Sans"/>
              </a:rPr>
              <a:t>EXPRESSIVE ASSOCIATION</a:t>
            </a:r>
            <a:endParaRPr b="0" i="0" sz="10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73" name="Shape 173"/>
        <p:cNvGrpSpPr/>
        <p:nvPr/>
      </p:nvGrpSpPr>
      <p:grpSpPr>
        <a:xfrm>
          <a:off x="0" y="0"/>
          <a:ext cx="0" cy="0"/>
          <a:chOff x="0" y="0"/>
          <a:chExt cx="0" cy="0"/>
        </a:xfrm>
      </p:grpSpPr>
      <p:sp>
        <p:nvSpPr>
          <p:cNvPr id="174" name="Google Shape;174;p29"/>
          <p:cNvSpPr/>
          <p:nvPr/>
        </p:nvSpPr>
        <p:spPr>
          <a:xfrm>
            <a:off x="333092" y="1118403"/>
            <a:ext cx="6715408" cy="22467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800" u="none" cap="none" strike="noStrike">
                <a:solidFill>
                  <a:srgbClr val="203864"/>
                </a:solidFill>
                <a:latin typeface="Calibri"/>
                <a:ea typeface="Calibri"/>
                <a:cs typeface="Calibri"/>
                <a:sym typeface="Calibri"/>
              </a:rPr>
              <a:t>Protects dissenters and unpopular groups, all groups. E.g., religious minorities, unpopular groups, labor activists, civil rights groups, etc. This can even include the right to protest and picket a military funeral. </a:t>
            </a:r>
            <a:endParaRPr/>
          </a:p>
        </p:txBody>
      </p:sp>
      <p:sp>
        <p:nvSpPr>
          <p:cNvPr id="175" name="Google Shape;175;p29"/>
          <p:cNvSpPr/>
          <p:nvPr/>
        </p:nvSpPr>
        <p:spPr>
          <a:xfrm>
            <a:off x="1489240" y="238253"/>
            <a:ext cx="4100070"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2800" u="none" cap="none" strike="noStrike">
                <a:solidFill>
                  <a:schemeClr val="lt1"/>
                </a:solidFill>
                <a:latin typeface="Quattrocento Sans"/>
                <a:ea typeface="Quattrocento Sans"/>
                <a:cs typeface="Quattrocento Sans"/>
                <a:sym typeface="Quattrocento Sans"/>
              </a:rPr>
              <a:t>BIG IDEA</a:t>
            </a:r>
            <a:endParaRPr b="0" i="0" sz="10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179" name="Shape 179"/>
        <p:cNvGrpSpPr/>
        <p:nvPr/>
      </p:nvGrpSpPr>
      <p:grpSpPr>
        <a:xfrm>
          <a:off x="0" y="0"/>
          <a:ext cx="0" cy="0"/>
          <a:chOff x="0" y="0"/>
          <a:chExt cx="0" cy="0"/>
        </a:xfrm>
      </p:grpSpPr>
      <p:sp>
        <p:nvSpPr>
          <p:cNvPr id="180" name="Google Shape;180;p30"/>
          <p:cNvSpPr txBox="1"/>
          <p:nvPr/>
        </p:nvSpPr>
        <p:spPr>
          <a:xfrm>
            <a:off x="540817" y="251397"/>
            <a:ext cx="6291304" cy="749267"/>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DEMOCRATIC-REPUBLICAN SOCIETIES</a:t>
            </a:r>
            <a:endParaRPr/>
          </a:p>
        </p:txBody>
      </p:sp>
      <p:pic>
        <p:nvPicPr>
          <p:cNvPr descr="James Madison(cropped)(c).jpg" id="181" name="Google Shape;181;p30"/>
          <p:cNvPicPr preferRelativeResize="0"/>
          <p:nvPr/>
        </p:nvPicPr>
        <p:blipFill rotWithShape="1">
          <a:blip r:embed="rId3">
            <a:alphaModFix/>
          </a:blip>
          <a:srcRect b="0" l="0" r="0" t="0"/>
          <a:stretch/>
        </p:blipFill>
        <p:spPr>
          <a:xfrm>
            <a:off x="1063321" y="1352397"/>
            <a:ext cx="2126183" cy="2597599"/>
          </a:xfrm>
          <a:prstGeom prst="rect">
            <a:avLst/>
          </a:prstGeom>
          <a:noFill/>
          <a:ln>
            <a:noFill/>
          </a:ln>
          <a:effectLst>
            <a:outerShdw blurRad="292100" rotWithShape="0" algn="tl" dir="2700000" dist="139700">
              <a:srgbClr val="333333">
                <a:alpha val="64705"/>
              </a:srgbClr>
            </a:outerShdw>
          </a:effectLst>
        </p:spPr>
      </p:pic>
      <p:sp>
        <p:nvSpPr>
          <p:cNvPr id="182" name="Google Shape;182;p30"/>
          <p:cNvSpPr txBox="1"/>
          <p:nvPr/>
        </p:nvSpPr>
        <p:spPr>
          <a:xfrm>
            <a:off x="540817" y="3277735"/>
            <a:ext cx="1939683" cy="428748"/>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Quattrocento Sans"/>
                <a:ea typeface="Quattrocento Sans"/>
                <a:cs typeface="Quattrocento Sans"/>
                <a:sym typeface="Quattrocento Sans"/>
              </a:rPr>
              <a:t>James Madison </a:t>
            </a:r>
            <a:endParaRPr/>
          </a:p>
        </p:txBody>
      </p:sp>
      <p:sp>
        <p:nvSpPr>
          <p:cNvPr id="183" name="Google Shape;183;p30"/>
          <p:cNvSpPr/>
          <p:nvPr/>
        </p:nvSpPr>
        <p:spPr>
          <a:xfrm>
            <a:off x="619125" y="4061106"/>
            <a:ext cx="6667500"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252F66"/>
                </a:solidFill>
                <a:latin typeface="Calibri"/>
                <a:ea typeface="Calibri"/>
                <a:cs typeface="Calibri"/>
                <a:sym typeface="Calibri"/>
              </a:rPr>
              <a:t>Political organizations designed to build political opposition to the Federalist government.</a:t>
            </a:r>
            <a:endParaRPr/>
          </a:p>
        </p:txBody>
      </p:sp>
      <p:pic>
        <p:nvPicPr>
          <p:cNvPr id="184" name="Google Shape;184;p30"/>
          <p:cNvPicPr preferRelativeResize="0"/>
          <p:nvPr/>
        </p:nvPicPr>
        <p:blipFill rotWithShape="1">
          <a:blip r:embed="rId4">
            <a:alphaModFix/>
          </a:blip>
          <a:srcRect b="0" l="0" r="0" t="0"/>
          <a:stretch/>
        </p:blipFill>
        <p:spPr>
          <a:xfrm>
            <a:off x="4239997" y="1366837"/>
            <a:ext cx="1837821" cy="2583159"/>
          </a:xfrm>
          <a:prstGeom prst="rect">
            <a:avLst/>
          </a:prstGeom>
          <a:noFill/>
          <a:ln>
            <a:noFill/>
          </a:ln>
          <a:effectLst>
            <a:outerShdw blurRad="292100" rotWithShape="0" algn="tl" dir="2700000" dist="139700">
              <a:srgbClr val="333333">
                <a:alpha val="64705"/>
              </a:srgbClr>
            </a:outerShdw>
          </a:effectLst>
        </p:spPr>
      </p:pic>
      <p:sp>
        <p:nvSpPr>
          <p:cNvPr id="185" name="Google Shape;185;p30"/>
          <p:cNvSpPr txBox="1"/>
          <p:nvPr/>
        </p:nvSpPr>
        <p:spPr>
          <a:xfrm>
            <a:off x="3602158" y="3277735"/>
            <a:ext cx="1939683" cy="428748"/>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Quattrocento Sans"/>
                <a:ea typeface="Quattrocento Sans"/>
                <a:cs typeface="Quattrocento Sans"/>
                <a:sym typeface="Quattrocento Sans"/>
              </a:rPr>
              <a:t>Thomas Jefferson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189" name="Shape 189"/>
        <p:cNvGrpSpPr/>
        <p:nvPr/>
      </p:nvGrpSpPr>
      <p:grpSpPr>
        <a:xfrm>
          <a:off x="0" y="0"/>
          <a:ext cx="0" cy="0"/>
          <a:chOff x="0" y="0"/>
          <a:chExt cx="0" cy="0"/>
        </a:xfrm>
      </p:grpSpPr>
      <p:pic>
        <p:nvPicPr>
          <p:cNvPr id="190" name="Google Shape;190;p31"/>
          <p:cNvPicPr preferRelativeResize="0"/>
          <p:nvPr/>
        </p:nvPicPr>
        <p:blipFill rotWithShape="1">
          <a:blip r:embed="rId3">
            <a:alphaModFix/>
          </a:blip>
          <a:srcRect b="0" l="0" r="0" t="0"/>
          <a:stretch/>
        </p:blipFill>
        <p:spPr>
          <a:xfrm>
            <a:off x="1547578" y="699248"/>
            <a:ext cx="5042647" cy="3765176"/>
          </a:xfrm>
          <a:prstGeom prst="rect">
            <a:avLst/>
          </a:prstGeom>
          <a:noFill/>
          <a:ln>
            <a:noFill/>
          </a:ln>
          <a:effectLst>
            <a:outerShdw blurRad="292100" rotWithShape="0" algn="tl" dir="2700000" dist="139700">
              <a:srgbClr val="333333">
                <a:alpha val="64705"/>
              </a:srgbClr>
            </a:outerShdw>
          </a:effectLst>
        </p:spPr>
      </p:pic>
      <p:sp>
        <p:nvSpPr>
          <p:cNvPr id="191" name="Google Shape;191;p31"/>
          <p:cNvSpPr txBox="1"/>
          <p:nvPr/>
        </p:nvSpPr>
        <p:spPr>
          <a:xfrm>
            <a:off x="256763" y="4444252"/>
            <a:ext cx="5204800" cy="584555"/>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Arial"/>
              <a:buNone/>
            </a:pPr>
            <a:r>
              <a:rPr b="1" i="0" lang="en-US" sz="1600" u="none" cap="none" strike="noStrike">
                <a:solidFill>
                  <a:srgbClr val="FFFFFF"/>
                </a:solidFill>
                <a:latin typeface="Calibri"/>
                <a:ea typeface="Calibri"/>
                <a:cs typeface="Calibri"/>
                <a:sym typeface="Calibri"/>
              </a:rPr>
              <a:t>A 1938 cartoon from Harper’s Weekly depicts an Pre-Civil War abolitionist meeting being broken up in Boston.</a:t>
            </a:r>
            <a:endParaRPr/>
          </a:p>
        </p:txBody>
      </p:sp>
      <p:sp>
        <p:nvSpPr>
          <p:cNvPr id="192" name="Google Shape;192;p31"/>
          <p:cNvSpPr txBox="1"/>
          <p:nvPr/>
        </p:nvSpPr>
        <p:spPr>
          <a:xfrm>
            <a:off x="256763" y="251397"/>
            <a:ext cx="4270867" cy="595269"/>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ABOLITIONISTS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196" name="Shape 196"/>
        <p:cNvGrpSpPr/>
        <p:nvPr/>
      </p:nvGrpSpPr>
      <p:grpSpPr>
        <a:xfrm>
          <a:off x="0" y="0"/>
          <a:ext cx="0" cy="0"/>
          <a:chOff x="0" y="0"/>
          <a:chExt cx="0" cy="0"/>
        </a:xfrm>
      </p:grpSpPr>
      <p:pic>
        <p:nvPicPr>
          <p:cNvPr id="197" name="Google Shape;197;p32"/>
          <p:cNvPicPr preferRelativeResize="0"/>
          <p:nvPr/>
        </p:nvPicPr>
        <p:blipFill rotWithShape="1">
          <a:blip r:embed="rId3">
            <a:alphaModFix/>
          </a:blip>
          <a:srcRect b="0" l="0" r="0" t="0"/>
          <a:stretch/>
        </p:blipFill>
        <p:spPr>
          <a:xfrm>
            <a:off x="459261" y="1212532"/>
            <a:ext cx="2830150" cy="3480161"/>
          </a:xfrm>
          <a:prstGeom prst="rect">
            <a:avLst/>
          </a:prstGeom>
          <a:noFill/>
          <a:ln>
            <a:noFill/>
          </a:ln>
          <a:effectLst>
            <a:outerShdw blurRad="292100" rotWithShape="0" algn="tl" dir="2700000" dist="139700">
              <a:srgbClr val="333333">
                <a:alpha val="64705"/>
              </a:srgbClr>
            </a:outerShdw>
          </a:effectLst>
        </p:spPr>
      </p:pic>
      <p:sp>
        <p:nvSpPr>
          <p:cNvPr id="198" name="Google Shape;198;p32"/>
          <p:cNvSpPr/>
          <p:nvPr/>
        </p:nvSpPr>
        <p:spPr>
          <a:xfrm>
            <a:off x="7219070" y="5356"/>
            <a:ext cx="1924930" cy="51435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99" name="Google Shape;199;p32"/>
          <p:cNvPicPr preferRelativeResize="0"/>
          <p:nvPr/>
        </p:nvPicPr>
        <p:blipFill rotWithShape="1">
          <a:blip r:embed="rId4">
            <a:alphaModFix/>
          </a:blip>
          <a:srcRect b="0" l="0" r="0" t="0"/>
          <a:stretch/>
        </p:blipFill>
        <p:spPr>
          <a:xfrm>
            <a:off x="7272054" y="3968667"/>
            <a:ext cx="1744313" cy="954032"/>
          </a:xfrm>
          <a:prstGeom prst="rect">
            <a:avLst/>
          </a:prstGeom>
          <a:noFill/>
          <a:ln>
            <a:noFill/>
          </a:ln>
        </p:spPr>
      </p:pic>
      <p:pic>
        <p:nvPicPr>
          <p:cNvPr id="200" name="Google Shape;200;p32"/>
          <p:cNvPicPr preferRelativeResize="0"/>
          <p:nvPr/>
        </p:nvPicPr>
        <p:blipFill rotWithShape="1">
          <a:blip r:embed="rId5">
            <a:alphaModFix/>
          </a:blip>
          <a:srcRect b="0" l="0" r="0" t="0"/>
          <a:stretch/>
        </p:blipFill>
        <p:spPr>
          <a:xfrm>
            <a:off x="7462147" y="494837"/>
            <a:ext cx="1435390" cy="1435390"/>
          </a:xfrm>
          <a:prstGeom prst="rect">
            <a:avLst/>
          </a:prstGeom>
          <a:noFill/>
          <a:ln>
            <a:noFill/>
          </a:ln>
        </p:spPr>
      </p:pic>
      <p:sp>
        <p:nvSpPr>
          <p:cNvPr id="201" name="Google Shape;201;p32"/>
          <p:cNvSpPr txBox="1"/>
          <p:nvPr/>
        </p:nvSpPr>
        <p:spPr>
          <a:xfrm>
            <a:off x="202498" y="4087513"/>
            <a:ext cx="2034742" cy="379039"/>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Quattrocento Sans"/>
                <a:ea typeface="Quattrocento Sans"/>
                <a:cs typeface="Quattrocento Sans"/>
                <a:sym typeface="Quattrocento Sans"/>
              </a:rPr>
              <a:t>Elijah Lovejoy</a:t>
            </a:r>
            <a:endParaRPr/>
          </a:p>
        </p:txBody>
      </p:sp>
      <p:sp>
        <p:nvSpPr>
          <p:cNvPr id="202" name="Google Shape;202;p32"/>
          <p:cNvSpPr/>
          <p:nvPr/>
        </p:nvSpPr>
        <p:spPr>
          <a:xfrm>
            <a:off x="7219070" y="2063918"/>
            <a:ext cx="1924930" cy="80021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First Amendment: Assembly and Petition </a:t>
            </a:r>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sp>
        <p:nvSpPr>
          <p:cNvPr id="203" name="Google Shape;203;p32"/>
          <p:cNvSpPr txBox="1"/>
          <p:nvPr/>
        </p:nvSpPr>
        <p:spPr>
          <a:xfrm>
            <a:off x="1180396" y="251397"/>
            <a:ext cx="4270867" cy="595269"/>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ABOLITIONISTS</a:t>
            </a:r>
            <a:endParaRPr/>
          </a:p>
        </p:txBody>
      </p:sp>
      <p:sp>
        <p:nvSpPr>
          <p:cNvPr id="204" name="Google Shape;204;p32"/>
          <p:cNvSpPr/>
          <p:nvPr/>
        </p:nvSpPr>
        <p:spPr>
          <a:xfrm>
            <a:off x="3519436" y="1532968"/>
            <a:ext cx="3387325"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Political and community leaders often organized mobs to suppress abolitionist meetings and expression—sometimes leading to violence and even death, perhaps most famously, that of Illinois printer Elijah Lovejoy in 1837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69" name="Shape 69"/>
        <p:cNvGrpSpPr/>
        <p:nvPr/>
      </p:nvGrpSpPr>
      <p:grpSpPr>
        <a:xfrm>
          <a:off x="0" y="0"/>
          <a:ext cx="0" cy="0"/>
          <a:chOff x="0" y="0"/>
          <a:chExt cx="0" cy="0"/>
        </a:xfrm>
      </p:grpSpPr>
      <p:sp>
        <p:nvSpPr>
          <p:cNvPr id="70" name="Google Shape;70;p15"/>
          <p:cNvSpPr/>
          <p:nvPr/>
        </p:nvSpPr>
        <p:spPr>
          <a:xfrm>
            <a:off x="242716" y="1338599"/>
            <a:ext cx="6762600" cy="2977500"/>
          </a:xfrm>
          <a:prstGeom prst="rect">
            <a:avLst/>
          </a:prstGeom>
          <a:noFill/>
          <a:ln>
            <a:noFill/>
          </a:ln>
        </p:spPr>
        <p:txBody>
          <a:bodyPr anchorCtr="0" anchor="t" bIns="34275" lIns="68575" spcFirstLastPara="1" rIns="68575" wrap="square" tIns="34275">
            <a:noAutofit/>
          </a:bodyPr>
          <a:lstStyle/>
          <a:p>
            <a:pPr indent="-203200" lvl="0" marL="342900" marR="0" rtl="0" algn="l">
              <a:lnSpc>
                <a:spcPct val="100000"/>
              </a:lnSpc>
              <a:spcBef>
                <a:spcPts val="0"/>
              </a:spcBef>
              <a:spcAft>
                <a:spcPts val="0"/>
              </a:spcAft>
              <a:buClr>
                <a:srgbClr val="1F3864"/>
              </a:buClr>
              <a:buSzPts val="2100"/>
              <a:buFont typeface="Arial"/>
              <a:buNone/>
            </a:pPr>
            <a:r>
              <a:t/>
            </a:r>
            <a:endParaRPr b="0" i="0" sz="1100" u="none" cap="none" strike="noStrike">
              <a:solidFill>
                <a:srgbClr val="000000"/>
              </a:solidFill>
              <a:latin typeface="Arial"/>
              <a:ea typeface="Arial"/>
              <a:cs typeface="Arial"/>
              <a:sym typeface="Arial"/>
            </a:endParaRPr>
          </a:p>
        </p:txBody>
      </p:sp>
      <p:sp>
        <p:nvSpPr>
          <p:cNvPr id="71" name="Google Shape;71;p15"/>
          <p:cNvSpPr/>
          <p:nvPr/>
        </p:nvSpPr>
        <p:spPr>
          <a:xfrm>
            <a:off x="446110" y="383403"/>
            <a:ext cx="5940370" cy="6948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2400" u="none" cap="none" strike="noStrike">
                <a:solidFill>
                  <a:schemeClr val="lt1"/>
                </a:solidFill>
                <a:latin typeface="Quattrocento Sans"/>
                <a:ea typeface="Quattrocento Sans"/>
                <a:cs typeface="Quattrocento Sans"/>
                <a:sym typeface="Quattrocento Sans"/>
              </a:rPr>
              <a:t>THE FIRST AMENDMENT AS A TOOL </a:t>
            </a:r>
            <a:endParaRPr b="0" i="0" sz="900" u="none" cap="none" strike="noStrike">
              <a:solidFill>
                <a:srgbClr val="000000"/>
              </a:solidFill>
              <a:latin typeface="Quattrocento Sans"/>
              <a:ea typeface="Quattrocento Sans"/>
              <a:cs typeface="Quattrocento Sans"/>
              <a:sym typeface="Quattrocento Sans"/>
            </a:endParaRPr>
          </a:p>
        </p:txBody>
      </p:sp>
      <p:pic>
        <p:nvPicPr>
          <p:cNvPr id="72" name="Google Shape;72;p15"/>
          <p:cNvPicPr preferRelativeResize="0"/>
          <p:nvPr/>
        </p:nvPicPr>
        <p:blipFill rotWithShape="1">
          <a:blip r:embed="rId3">
            <a:alphaModFix/>
          </a:blip>
          <a:srcRect b="0" l="0" r="0" t="0"/>
          <a:stretch/>
        </p:blipFill>
        <p:spPr>
          <a:xfrm>
            <a:off x="676956" y="1281542"/>
            <a:ext cx="5478678" cy="3662026"/>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08" name="Shape 208"/>
        <p:cNvGrpSpPr/>
        <p:nvPr/>
      </p:nvGrpSpPr>
      <p:grpSpPr>
        <a:xfrm>
          <a:off x="0" y="0"/>
          <a:ext cx="0" cy="0"/>
          <a:chOff x="0" y="0"/>
          <a:chExt cx="0" cy="0"/>
        </a:xfrm>
      </p:grpSpPr>
      <p:pic>
        <p:nvPicPr>
          <p:cNvPr id="209" name="Google Shape;209;p33"/>
          <p:cNvPicPr preferRelativeResize="0"/>
          <p:nvPr/>
        </p:nvPicPr>
        <p:blipFill rotWithShape="1">
          <a:blip r:embed="rId3">
            <a:alphaModFix/>
          </a:blip>
          <a:srcRect b="0" l="0" r="0" t="0"/>
          <a:stretch/>
        </p:blipFill>
        <p:spPr>
          <a:xfrm>
            <a:off x="770467" y="1088633"/>
            <a:ext cx="5774254" cy="3845744"/>
          </a:xfrm>
          <a:prstGeom prst="rect">
            <a:avLst/>
          </a:prstGeom>
          <a:noFill/>
          <a:ln>
            <a:noFill/>
          </a:ln>
          <a:effectLst>
            <a:outerShdw blurRad="292100" rotWithShape="0" algn="tl" dir="2700000" dist="139700">
              <a:srgbClr val="333333">
                <a:alpha val="64705"/>
              </a:srgbClr>
            </a:outerShdw>
          </a:effectLst>
        </p:spPr>
      </p:pic>
      <p:sp>
        <p:nvSpPr>
          <p:cNvPr id="210" name="Google Shape;210;p33"/>
          <p:cNvSpPr txBox="1"/>
          <p:nvPr/>
        </p:nvSpPr>
        <p:spPr>
          <a:xfrm>
            <a:off x="540817" y="251398"/>
            <a:ext cx="6109183" cy="729806"/>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AFRICAN AMERICAN CONVENTIONS</a:t>
            </a:r>
            <a:endParaRPr/>
          </a:p>
        </p:txBody>
      </p:sp>
      <p:sp>
        <p:nvSpPr>
          <p:cNvPr id="211" name="Google Shape;211;p33"/>
          <p:cNvSpPr txBox="1"/>
          <p:nvPr/>
        </p:nvSpPr>
        <p:spPr>
          <a:xfrm>
            <a:off x="152567" y="3919859"/>
            <a:ext cx="3975913" cy="729806"/>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400"/>
              <a:buFont typeface="Arial"/>
              <a:buNone/>
            </a:pPr>
            <a:r>
              <a:rPr b="1" i="0" lang="en-US" sz="1400" u="none" cap="none" strike="noStrike">
                <a:solidFill>
                  <a:srgbClr val="FFFFFF"/>
                </a:solidFill>
                <a:latin typeface="Calibri"/>
                <a:ea typeface="Calibri"/>
                <a:cs typeface="Calibri"/>
                <a:sym typeface="Calibri"/>
              </a:rPr>
              <a:t>An engraving of a “colored national convention” in Nashville in 1876, printed in Frank Leslie’s Illustrated Newspaper.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15" name="Shape 215"/>
        <p:cNvGrpSpPr/>
        <p:nvPr/>
      </p:nvGrpSpPr>
      <p:grpSpPr>
        <a:xfrm>
          <a:off x="0" y="0"/>
          <a:ext cx="0" cy="0"/>
          <a:chOff x="0" y="0"/>
          <a:chExt cx="0" cy="0"/>
        </a:xfrm>
      </p:grpSpPr>
      <p:pic>
        <p:nvPicPr>
          <p:cNvPr id="216" name="Google Shape;216;p34"/>
          <p:cNvPicPr preferRelativeResize="0"/>
          <p:nvPr/>
        </p:nvPicPr>
        <p:blipFill rotWithShape="1">
          <a:blip r:embed="rId3">
            <a:alphaModFix/>
          </a:blip>
          <a:srcRect b="0" l="0" r="0" t="0"/>
          <a:stretch/>
        </p:blipFill>
        <p:spPr>
          <a:xfrm>
            <a:off x="310509" y="1293060"/>
            <a:ext cx="2511132" cy="3552517"/>
          </a:xfrm>
          <a:prstGeom prst="rect">
            <a:avLst/>
          </a:prstGeom>
          <a:noFill/>
          <a:ln>
            <a:noFill/>
          </a:ln>
          <a:effectLst>
            <a:outerShdw blurRad="292100" rotWithShape="0" algn="tl" dir="2700000" dist="139700">
              <a:srgbClr val="333333">
                <a:alpha val="64705"/>
              </a:srgbClr>
            </a:outerShdw>
          </a:effectLst>
        </p:spPr>
      </p:pic>
      <p:sp>
        <p:nvSpPr>
          <p:cNvPr id="217" name="Google Shape;217;p34"/>
          <p:cNvSpPr txBox="1"/>
          <p:nvPr/>
        </p:nvSpPr>
        <p:spPr>
          <a:xfrm>
            <a:off x="540817" y="251398"/>
            <a:ext cx="6109183" cy="729806"/>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AFRICAN AMERICAN CONVENTIONS</a:t>
            </a:r>
            <a:endParaRPr/>
          </a:p>
        </p:txBody>
      </p:sp>
      <p:sp>
        <p:nvSpPr>
          <p:cNvPr id="218" name="Google Shape;218;p34"/>
          <p:cNvSpPr txBox="1"/>
          <p:nvPr/>
        </p:nvSpPr>
        <p:spPr>
          <a:xfrm>
            <a:off x="148504" y="4283439"/>
            <a:ext cx="1947166" cy="366226"/>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Quattrocento Sans"/>
                <a:ea typeface="Quattrocento Sans"/>
                <a:cs typeface="Quattrocento Sans"/>
                <a:sym typeface="Quattrocento Sans"/>
              </a:rPr>
              <a:t>Frederick Douglass</a:t>
            </a:r>
            <a:endParaRPr/>
          </a:p>
        </p:txBody>
      </p:sp>
      <p:sp>
        <p:nvSpPr>
          <p:cNvPr id="219" name="Google Shape;219;p34"/>
          <p:cNvSpPr/>
          <p:nvPr/>
        </p:nvSpPr>
        <p:spPr>
          <a:xfrm>
            <a:off x="3003264" y="1301805"/>
            <a:ext cx="4121436" cy="3477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Met before, during, and after the Civil War to offer a vision of freedom and equality for all Americans and demand these rights for African Americans.</a:t>
            </a:r>
            <a:endParaRPr/>
          </a:p>
          <a:p>
            <a:pPr indent="0" lvl="0" marL="0" marR="0" rtl="0" algn="l">
              <a:lnSpc>
                <a:spcPct val="100000"/>
              </a:lnSpc>
              <a:spcBef>
                <a:spcPts val="0"/>
              </a:spcBef>
              <a:spcAft>
                <a:spcPts val="0"/>
              </a:spcAft>
              <a:buNone/>
            </a:pPr>
            <a:r>
              <a:t/>
            </a:r>
            <a:endParaRPr b="0" i="0" sz="20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For example, take Frederick Douglass’s “A Plea for Free Speech” in Boston 1860.  There, Douglass calls for respecting the right to speech and assembly against mob violence.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23" name="Shape 223"/>
        <p:cNvGrpSpPr/>
        <p:nvPr/>
      </p:nvGrpSpPr>
      <p:grpSpPr>
        <a:xfrm>
          <a:off x="0" y="0"/>
          <a:ext cx="0" cy="0"/>
          <a:chOff x="0" y="0"/>
          <a:chExt cx="0" cy="0"/>
        </a:xfrm>
      </p:grpSpPr>
      <p:pic>
        <p:nvPicPr>
          <p:cNvPr id="224" name="Google Shape;224;p35"/>
          <p:cNvPicPr preferRelativeResize="0"/>
          <p:nvPr/>
        </p:nvPicPr>
        <p:blipFill rotWithShape="1">
          <a:blip r:embed="rId3">
            <a:alphaModFix/>
          </a:blip>
          <a:srcRect b="0" l="0" r="0" t="0"/>
          <a:stretch/>
        </p:blipFill>
        <p:spPr>
          <a:xfrm>
            <a:off x="539511" y="1378500"/>
            <a:ext cx="6368439" cy="3088052"/>
          </a:xfrm>
          <a:prstGeom prst="rect">
            <a:avLst/>
          </a:prstGeom>
          <a:noFill/>
          <a:ln>
            <a:noFill/>
          </a:ln>
          <a:effectLst>
            <a:outerShdw blurRad="292100" rotWithShape="0" algn="tl" dir="2700000" dist="139700">
              <a:srgbClr val="333333">
                <a:alpha val="64705"/>
              </a:srgbClr>
            </a:outerShdw>
          </a:effectLst>
        </p:spPr>
      </p:pic>
      <p:sp>
        <p:nvSpPr>
          <p:cNvPr id="225" name="Google Shape;225;p35"/>
          <p:cNvSpPr txBox="1"/>
          <p:nvPr/>
        </p:nvSpPr>
        <p:spPr>
          <a:xfrm>
            <a:off x="1231196" y="379313"/>
            <a:ext cx="4270867" cy="595269"/>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SUFFRAGISTS</a:t>
            </a:r>
            <a:endParaRPr/>
          </a:p>
        </p:txBody>
      </p:sp>
      <p:sp>
        <p:nvSpPr>
          <p:cNvPr id="226" name="Google Shape;226;p35"/>
          <p:cNvSpPr txBox="1"/>
          <p:nvPr/>
        </p:nvSpPr>
        <p:spPr>
          <a:xfrm>
            <a:off x="121664" y="4283439"/>
            <a:ext cx="2962327" cy="366226"/>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400"/>
              <a:buFont typeface="Arial"/>
              <a:buNone/>
            </a:pPr>
            <a:r>
              <a:rPr b="1" i="0" lang="en-US" sz="1400" u="none" cap="none" strike="noStrike">
                <a:solidFill>
                  <a:srgbClr val="FFFFFF"/>
                </a:solidFill>
                <a:latin typeface="Quattrocento Sans"/>
                <a:ea typeface="Quattrocento Sans"/>
                <a:cs typeface="Quattrocento Sans"/>
                <a:sym typeface="Quattrocento Sans"/>
              </a:rPr>
              <a:t>Seneca Falls Convention, 1848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30" name="Shape 230"/>
        <p:cNvGrpSpPr/>
        <p:nvPr/>
      </p:nvGrpSpPr>
      <p:grpSpPr>
        <a:xfrm>
          <a:off x="0" y="0"/>
          <a:ext cx="0" cy="0"/>
          <a:chOff x="0" y="0"/>
          <a:chExt cx="0" cy="0"/>
        </a:xfrm>
      </p:grpSpPr>
      <p:sp>
        <p:nvSpPr>
          <p:cNvPr id="231" name="Google Shape;231;p36"/>
          <p:cNvSpPr txBox="1"/>
          <p:nvPr/>
        </p:nvSpPr>
        <p:spPr>
          <a:xfrm>
            <a:off x="1231196" y="379313"/>
            <a:ext cx="4270867" cy="595269"/>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SUFFRAGISTS</a:t>
            </a:r>
            <a:endParaRPr/>
          </a:p>
        </p:txBody>
      </p:sp>
      <p:sp>
        <p:nvSpPr>
          <p:cNvPr id="232" name="Google Shape;232;p36"/>
          <p:cNvSpPr/>
          <p:nvPr/>
        </p:nvSpPr>
        <p:spPr>
          <a:xfrm>
            <a:off x="3137680" y="1335632"/>
            <a:ext cx="3948919" cy="31700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The Seneca Falls Convention in 1848 produced one of the most famous documents in American history—the </a:t>
            </a:r>
            <a:r>
              <a:rPr b="1" i="0" lang="en-US" sz="2000" u="none" cap="none" strike="noStrike">
                <a:solidFill>
                  <a:srgbClr val="252F66"/>
                </a:solidFill>
                <a:latin typeface="Calibri"/>
                <a:ea typeface="Calibri"/>
                <a:cs typeface="Calibri"/>
                <a:sym typeface="Calibri"/>
              </a:rPr>
              <a:t>Declaration of Sentiments</a:t>
            </a:r>
            <a:r>
              <a:rPr b="0" i="0" lang="en-US" sz="2000" u="none" cap="none" strike="noStrike">
                <a:solidFill>
                  <a:srgbClr val="252F66"/>
                </a:solidFill>
                <a:latin typeface="Calibri"/>
                <a:ea typeface="Calibri"/>
                <a:cs typeface="Calibri"/>
                <a:sym typeface="Calibri"/>
              </a:rPr>
              <a:t>.  It used the Declaration of Independence as its model—explaining a series of wrongs against women and advancing a vision of an America in which men and women were treated equally.</a:t>
            </a:r>
            <a:endParaRPr/>
          </a:p>
        </p:txBody>
      </p:sp>
      <p:pic>
        <p:nvPicPr>
          <p:cNvPr id="233" name="Google Shape;233;p36"/>
          <p:cNvPicPr preferRelativeResize="0"/>
          <p:nvPr/>
        </p:nvPicPr>
        <p:blipFill rotWithShape="1">
          <a:blip r:embed="rId3">
            <a:alphaModFix/>
          </a:blip>
          <a:srcRect b="0" l="0" r="0" t="0"/>
          <a:stretch/>
        </p:blipFill>
        <p:spPr>
          <a:xfrm>
            <a:off x="380053" y="1300185"/>
            <a:ext cx="2501642" cy="3240994"/>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37" name="Shape 237"/>
        <p:cNvGrpSpPr/>
        <p:nvPr/>
      </p:nvGrpSpPr>
      <p:grpSpPr>
        <a:xfrm>
          <a:off x="0" y="0"/>
          <a:ext cx="0" cy="0"/>
          <a:chOff x="0" y="0"/>
          <a:chExt cx="0" cy="0"/>
        </a:xfrm>
      </p:grpSpPr>
      <p:pic>
        <p:nvPicPr>
          <p:cNvPr id="238" name="Google Shape;238;p37"/>
          <p:cNvPicPr preferRelativeResize="0"/>
          <p:nvPr/>
        </p:nvPicPr>
        <p:blipFill rotWithShape="1">
          <a:blip r:embed="rId3">
            <a:alphaModFix/>
          </a:blip>
          <a:srcRect b="0" l="0" r="-170" t="0"/>
          <a:stretch/>
        </p:blipFill>
        <p:spPr>
          <a:xfrm>
            <a:off x="355162" y="1261604"/>
            <a:ext cx="2854229" cy="3578276"/>
          </a:xfrm>
          <a:prstGeom prst="rect">
            <a:avLst/>
          </a:prstGeom>
          <a:noFill/>
          <a:ln>
            <a:noFill/>
          </a:ln>
          <a:effectLst>
            <a:outerShdw blurRad="292100" rotWithShape="0" algn="tl" dir="2700000" dist="139700">
              <a:srgbClr val="333333">
                <a:alpha val="64705"/>
              </a:srgbClr>
            </a:outerShdw>
          </a:effectLst>
        </p:spPr>
      </p:pic>
      <p:sp>
        <p:nvSpPr>
          <p:cNvPr id="239" name="Google Shape;239;p37"/>
          <p:cNvSpPr txBox="1"/>
          <p:nvPr/>
        </p:nvSpPr>
        <p:spPr>
          <a:xfrm>
            <a:off x="167324" y="4180697"/>
            <a:ext cx="1947166" cy="366226"/>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Quattrocento Sans"/>
                <a:ea typeface="Quattrocento Sans"/>
                <a:cs typeface="Quattrocento Sans"/>
                <a:sym typeface="Quattrocento Sans"/>
              </a:rPr>
              <a:t>Alice Paul</a:t>
            </a:r>
            <a:endParaRPr/>
          </a:p>
        </p:txBody>
      </p:sp>
      <p:sp>
        <p:nvSpPr>
          <p:cNvPr id="240" name="Google Shape;240;p37"/>
          <p:cNvSpPr txBox="1"/>
          <p:nvPr/>
        </p:nvSpPr>
        <p:spPr>
          <a:xfrm>
            <a:off x="1231196" y="379313"/>
            <a:ext cx="4270867" cy="595269"/>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SUFFRAGISTS</a:t>
            </a:r>
            <a:endParaRPr/>
          </a:p>
        </p:txBody>
      </p:sp>
      <p:sp>
        <p:nvSpPr>
          <p:cNvPr id="241" name="Google Shape;241;p37"/>
          <p:cNvSpPr/>
          <p:nvPr/>
        </p:nvSpPr>
        <p:spPr>
          <a:xfrm>
            <a:off x="3397229" y="1376824"/>
            <a:ext cx="3702943" cy="31700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After Woodrow Wilson’s reelection, in 1916, Alice Paul called for members of the National Women’s Party to picket the White House (this was the </a:t>
            </a:r>
            <a:r>
              <a:rPr b="0" i="1" lang="en-US" sz="2000" u="none" cap="none" strike="noStrike">
                <a:solidFill>
                  <a:srgbClr val="252F66"/>
                </a:solidFill>
                <a:latin typeface="Calibri"/>
                <a:ea typeface="Calibri"/>
                <a:cs typeface="Calibri"/>
                <a:sym typeface="Calibri"/>
              </a:rPr>
              <a:t>first ever </a:t>
            </a:r>
            <a:r>
              <a:rPr b="0" i="0" lang="en-US" sz="2000" u="none" cap="none" strike="noStrike">
                <a:solidFill>
                  <a:srgbClr val="252F66"/>
                </a:solidFill>
                <a:latin typeface="Calibri"/>
                <a:ea typeface="Calibri"/>
                <a:cs typeface="Calibri"/>
                <a:sym typeface="Calibri"/>
              </a:rPr>
              <a:t>protest at the White House) to put pressure on Democratic Senators to vote for the Nineteenth Amendment—protecting women’s right to vote.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45" name="Shape 245"/>
        <p:cNvGrpSpPr/>
        <p:nvPr/>
      </p:nvGrpSpPr>
      <p:grpSpPr>
        <a:xfrm>
          <a:off x="0" y="0"/>
          <a:ext cx="0" cy="0"/>
          <a:chOff x="0" y="0"/>
          <a:chExt cx="0" cy="0"/>
        </a:xfrm>
      </p:grpSpPr>
      <p:pic>
        <p:nvPicPr>
          <p:cNvPr id="246" name="Google Shape;246;p38"/>
          <p:cNvPicPr preferRelativeResize="0"/>
          <p:nvPr/>
        </p:nvPicPr>
        <p:blipFill rotWithShape="1">
          <a:blip r:embed="rId3">
            <a:alphaModFix/>
          </a:blip>
          <a:srcRect b="0" l="0" r="0" t="0"/>
          <a:stretch/>
        </p:blipFill>
        <p:spPr>
          <a:xfrm>
            <a:off x="320310" y="1212899"/>
            <a:ext cx="6425148" cy="3619500"/>
          </a:xfrm>
          <a:prstGeom prst="rect">
            <a:avLst/>
          </a:prstGeom>
          <a:noFill/>
          <a:ln>
            <a:noFill/>
          </a:ln>
          <a:effectLst>
            <a:outerShdw blurRad="292100" rotWithShape="0" algn="tl" dir="2700000" dist="139700">
              <a:srgbClr val="333333">
                <a:alpha val="64705"/>
              </a:srgbClr>
            </a:outerShdw>
          </a:effectLst>
        </p:spPr>
      </p:pic>
      <p:sp>
        <p:nvSpPr>
          <p:cNvPr id="247" name="Google Shape;247;p38"/>
          <p:cNvSpPr txBox="1"/>
          <p:nvPr/>
        </p:nvSpPr>
        <p:spPr>
          <a:xfrm>
            <a:off x="1231196" y="379313"/>
            <a:ext cx="4270867" cy="595269"/>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SUFFRAGISTS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51" name="Shape 251"/>
        <p:cNvGrpSpPr/>
        <p:nvPr/>
      </p:nvGrpSpPr>
      <p:grpSpPr>
        <a:xfrm>
          <a:off x="0" y="0"/>
          <a:ext cx="0" cy="0"/>
          <a:chOff x="0" y="0"/>
          <a:chExt cx="0" cy="0"/>
        </a:xfrm>
      </p:grpSpPr>
      <p:sp>
        <p:nvSpPr>
          <p:cNvPr id="252" name="Google Shape;252;p39"/>
          <p:cNvSpPr txBox="1"/>
          <p:nvPr/>
        </p:nvSpPr>
        <p:spPr>
          <a:xfrm>
            <a:off x="540817" y="251398"/>
            <a:ext cx="6109183" cy="729806"/>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1" lang="en-US" sz="2400" u="none" cap="none" strike="noStrike">
                <a:solidFill>
                  <a:schemeClr val="lt1"/>
                </a:solidFill>
                <a:latin typeface="Quattrocento Sans"/>
                <a:ea typeface="Quattrocento Sans"/>
                <a:cs typeface="Quattrocento Sans"/>
                <a:sym typeface="Quattrocento Sans"/>
              </a:rPr>
              <a:t>DE JONGE V. OREGON </a:t>
            </a:r>
            <a:r>
              <a:rPr b="1" i="0" lang="en-US" sz="2400" u="none" cap="none" strike="noStrike">
                <a:solidFill>
                  <a:schemeClr val="lt1"/>
                </a:solidFill>
                <a:latin typeface="Quattrocento Sans"/>
                <a:ea typeface="Quattrocento Sans"/>
                <a:cs typeface="Quattrocento Sans"/>
                <a:sym typeface="Quattrocento Sans"/>
              </a:rPr>
              <a:t>(1937) </a:t>
            </a:r>
            <a:endParaRPr/>
          </a:p>
        </p:txBody>
      </p:sp>
      <p:pic>
        <p:nvPicPr>
          <p:cNvPr id="253" name="Google Shape;253;p39"/>
          <p:cNvPicPr preferRelativeResize="0"/>
          <p:nvPr/>
        </p:nvPicPr>
        <p:blipFill rotWithShape="1">
          <a:blip r:embed="rId3">
            <a:alphaModFix/>
          </a:blip>
          <a:srcRect b="0" l="0" r="0" t="0"/>
          <a:stretch/>
        </p:blipFill>
        <p:spPr>
          <a:xfrm>
            <a:off x="1555936" y="1070336"/>
            <a:ext cx="4367733" cy="3821766"/>
          </a:xfrm>
          <a:prstGeom prst="rect">
            <a:avLst/>
          </a:prstGeom>
          <a:noFill/>
          <a:ln>
            <a:noFill/>
          </a:ln>
          <a:effectLst>
            <a:outerShdw blurRad="292100" rotWithShape="0" algn="tl" dir="2700000" dist="139700">
              <a:srgbClr val="333333">
                <a:alpha val="64705"/>
              </a:srgbClr>
            </a:outerShdw>
          </a:effectLst>
        </p:spPr>
      </p:pic>
      <p:sp>
        <p:nvSpPr>
          <p:cNvPr id="254" name="Google Shape;254;p39"/>
          <p:cNvSpPr txBox="1"/>
          <p:nvPr/>
        </p:nvSpPr>
        <p:spPr>
          <a:xfrm>
            <a:off x="152568" y="3805518"/>
            <a:ext cx="2577186" cy="844147"/>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400"/>
              <a:buFont typeface="Arial"/>
              <a:buNone/>
            </a:pPr>
            <a:r>
              <a:rPr b="1" i="0" lang="en-US" sz="1400" u="none" cap="none" strike="noStrike">
                <a:solidFill>
                  <a:srgbClr val="FFFFFF"/>
                </a:solidFill>
                <a:latin typeface="Calibri"/>
                <a:ea typeface="Calibri"/>
                <a:cs typeface="Calibri"/>
                <a:sym typeface="Calibri"/>
              </a:rPr>
              <a:t>Crowds and police wagon during the 1934 Portland general strike.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58" name="Shape 258"/>
        <p:cNvGrpSpPr/>
        <p:nvPr/>
      </p:nvGrpSpPr>
      <p:grpSpPr>
        <a:xfrm>
          <a:off x="0" y="0"/>
          <a:ext cx="0" cy="0"/>
          <a:chOff x="0" y="0"/>
          <a:chExt cx="0" cy="0"/>
        </a:xfrm>
      </p:grpSpPr>
      <p:sp>
        <p:nvSpPr>
          <p:cNvPr id="259" name="Google Shape;259;p40"/>
          <p:cNvSpPr txBox="1"/>
          <p:nvPr/>
        </p:nvSpPr>
        <p:spPr>
          <a:xfrm>
            <a:off x="540817" y="251398"/>
            <a:ext cx="6109183" cy="729806"/>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1" lang="en-US" sz="2400" u="none" cap="none" strike="noStrike">
                <a:solidFill>
                  <a:schemeClr val="lt1"/>
                </a:solidFill>
                <a:latin typeface="Quattrocento Sans"/>
                <a:ea typeface="Quattrocento Sans"/>
                <a:cs typeface="Quattrocento Sans"/>
                <a:sym typeface="Quattrocento Sans"/>
              </a:rPr>
              <a:t>DE JONGE V. OREGON </a:t>
            </a:r>
            <a:r>
              <a:rPr b="1" i="0" lang="en-US" sz="2400" u="none" cap="none" strike="noStrike">
                <a:solidFill>
                  <a:schemeClr val="lt1"/>
                </a:solidFill>
                <a:latin typeface="Quattrocento Sans"/>
                <a:ea typeface="Quattrocento Sans"/>
                <a:cs typeface="Quattrocento Sans"/>
                <a:sym typeface="Quattrocento Sans"/>
              </a:rPr>
              <a:t>(1937) </a:t>
            </a:r>
            <a:endParaRPr/>
          </a:p>
        </p:txBody>
      </p:sp>
      <p:sp>
        <p:nvSpPr>
          <p:cNvPr id="260" name="Google Shape;260;p40"/>
          <p:cNvSpPr/>
          <p:nvPr/>
        </p:nvSpPr>
        <p:spPr>
          <a:xfrm>
            <a:off x="428275" y="1118403"/>
            <a:ext cx="6705950" cy="37856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The Supreme Court extended the right of assembly beyond the national government and applied it to state abuses—what lawyers call </a:t>
            </a:r>
            <a:r>
              <a:rPr b="1" i="0" lang="en-US" sz="2000" u="none" cap="none" strike="noStrike">
                <a:solidFill>
                  <a:srgbClr val="252F66"/>
                </a:solidFill>
                <a:latin typeface="Calibri"/>
                <a:ea typeface="Calibri"/>
                <a:cs typeface="Calibri"/>
                <a:sym typeface="Calibri"/>
              </a:rPr>
              <a:t>incorporation</a:t>
            </a:r>
            <a:r>
              <a:rPr b="0" i="0" lang="en-US" sz="2000" u="none" cap="none" strike="noStrike">
                <a:solidFill>
                  <a:srgbClr val="252F66"/>
                </a:solidFill>
                <a:latin typeface="Calibri"/>
                <a:ea typeface="Calibri"/>
                <a:cs typeface="Calibri"/>
                <a:sym typeface="Calibri"/>
              </a:rPr>
              <a:t>—in the unanimous 1937 decision—</a:t>
            </a:r>
            <a:r>
              <a:rPr b="0" i="1" lang="en-US" sz="2000" u="none" cap="none" strike="noStrike">
                <a:solidFill>
                  <a:srgbClr val="252F66"/>
                </a:solidFill>
                <a:latin typeface="Calibri"/>
                <a:ea typeface="Calibri"/>
                <a:cs typeface="Calibri"/>
                <a:sym typeface="Calibri"/>
              </a:rPr>
              <a:t>De Jonge v. Oregon</a:t>
            </a:r>
            <a:r>
              <a:rPr b="0" i="0" lang="en-US" sz="2000" u="none" cap="none" strike="noStrike">
                <a:solidFill>
                  <a:srgbClr val="252F66"/>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0" i="0" sz="20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The case involved a peaceful meeting of Communists in Oregon.  The communists were arrested and tried for meeting as part of a group that sought to violently overthrow the government. The Supreme Court threw out the conviction and recognized that “the right of peaceable assembly is a right cognate to those of free speech and free press and is equally fundamental.”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64" name="Shape 264"/>
        <p:cNvGrpSpPr/>
        <p:nvPr/>
      </p:nvGrpSpPr>
      <p:grpSpPr>
        <a:xfrm>
          <a:off x="0" y="0"/>
          <a:ext cx="0" cy="0"/>
          <a:chOff x="0" y="0"/>
          <a:chExt cx="0" cy="0"/>
        </a:xfrm>
      </p:grpSpPr>
      <p:sp>
        <p:nvSpPr>
          <p:cNvPr id="265" name="Google Shape;265;p41"/>
          <p:cNvSpPr txBox="1"/>
          <p:nvPr/>
        </p:nvSpPr>
        <p:spPr>
          <a:xfrm>
            <a:off x="540817" y="251398"/>
            <a:ext cx="6109183" cy="729806"/>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FREEDOM OF ASSEMBLY TODAY</a:t>
            </a:r>
            <a:endParaRPr/>
          </a:p>
        </p:txBody>
      </p:sp>
      <p:pic>
        <p:nvPicPr>
          <p:cNvPr id="266" name="Google Shape;266;p41"/>
          <p:cNvPicPr preferRelativeResize="0"/>
          <p:nvPr/>
        </p:nvPicPr>
        <p:blipFill rotWithShape="1">
          <a:blip r:embed="rId3">
            <a:alphaModFix/>
          </a:blip>
          <a:srcRect b="0" l="0" r="0" t="0"/>
          <a:stretch/>
        </p:blipFill>
        <p:spPr>
          <a:xfrm>
            <a:off x="659816" y="1184667"/>
            <a:ext cx="5728440" cy="370743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70" name="Shape 270"/>
        <p:cNvGrpSpPr/>
        <p:nvPr/>
      </p:nvGrpSpPr>
      <p:grpSpPr>
        <a:xfrm>
          <a:off x="0" y="0"/>
          <a:ext cx="0" cy="0"/>
          <a:chOff x="0" y="0"/>
          <a:chExt cx="0" cy="0"/>
        </a:xfrm>
      </p:grpSpPr>
      <p:sp>
        <p:nvSpPr>
          <p:cNvPr id="271" name="Google Shape;271;p42"/>
          <p:cNvSpPr txBox="1"/>
          <p:nvPr/>
        </p:nvSpPr>
        <p:spPr>
          <a:xfrm>
            <a:off x="540817" y="251398"/>
            <a:ext cx="6109183" cy="729806"/>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FREEDOM OF ASSEMBLY TODAY</a:t>
            </a:r>
            <a:endParaRPr/>
          </a:p>
        </p:txBody>
      </p:sp>
      <p:sp>
        <p:nvSpPr>
          <p:cNvPr id="272" name="Google Shape;272;p42"/>
          <p:cNvSpPr/>
          <p:nvPr/>
        </p:nvSpPr>
        <p:spPr>
          <a:xfrm>
            <a:off x="228599" y="1215788"/>
            <a:ext cx="6905625" cy="338554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Most public gatherings—like protests—are governed by (what the Supreme Court refers to as) </a:t>
            </a:r>
            <a:r>
              <a:rPr b="1" i="0" lang="en-US" sz="2000" u="none" cap="none" strike="noStrike">
                <a:solidFill>
                  <a:srgbClr val="252F66"/>
                </a:solidFill>
                <a:latin typeface="Calibri"/>
                <a:ea typeface="Calibri"/>
                <a:cs typeface="Calibri"/>
                <a:sym typeface="Calibri"/>
              </a:rPr>
              <a:t>public forum doctrine</a:t>
            </a:r>
            <a:r>
              <a:rPr b="0" i="0" lang="en-US" sz="2000" u="none" cap="none" strike="noStrike">
                <a:solidFill>
                  <a:srgbClr val="252F66"/>
                </a:solidFill>
                <a:latin typeface="Calibri"/>
                <a:ea typeface="Calibri"/>
                <a:cs typeface="Calibri"/>
                <a:sym typeface="Calibri"/>
              </a:rPr>
              <a:t>. The idea is pretty simple in theory.  The government is allowed to regulate expressive activity in public spaces—like protests and parades—through (what the Court calls) reasonable </a:t>
            </a:r>
            <a:r>
              <a:rPr b="1" i="0" lang="en-US" sz="2000" u="none" cap="none" strike="noStrike">
                <a:solidFill>
                  <a:srgbClr val="252F66"/>
                </a:solidFill>
                <a:latin typeface="Calibri"/>
                <a:ea typeface="Calibri"/>
                <a:cs typeface="Calibri"/>
                <a:sym typeface="Calibri"/>
              </a:rPr>
              <a:t>“time, place, and manner” </a:t>
            </a:r>
            <a:r>
              <a:rPr b="0" i="0" lang="en-US" sz="2000" u="none" cap="none" strike="noStrike">
                <a:solidFill>
                  <a:srgbClr val="252F66"/>
                </a:solidFill>
                <a:latin typeface="Calibri"/>
                <a:ea typeface="Calibri"/>
                <a:cs typeface="Calibri"/>
                <a:sym typeface="Calibri"/>
              </a:rPr>
              <a:t>restrictions.</a:t>
            </a:r>
            <a:endParaRPr/>
          </a:p>
          <a:p>
            <a:pPr indent="0" lvl="0" marL="0" marR="0" rtl="0" algn="l">
              <a:lnSpc>
                <a:spcPct val="100000"/>
              </a:lnSpc>
              <a:spcBef>
                <a:spcPts val="0"/>
              </a:spcBef>
              <a:spcAft>
                <a:spcPts val="0"/>
              </a:spcAft>
              <a:buNone/>
            </a:pPr>
            <a:r>
              <a:t/>
            </a:r>
            <a:endParaRPr b="0" i="0" sz="20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The idea is that the government can’t restrict the message, but it can sometimes regulate when you say it—or how loudly you say it—in order to maintain the public’s health, safety, and welfare.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76" name="Shape 76"/>
        <p:cNvGrpSpPr/>
        <p:nvPr/>
      </p:nvGrpSpPr>
      <p:grpSpPr>
        <a:xfrm>
          <a:off x="0" y="0"/>
          <a:ext cx="0" cy="0"/>
          <a:chOff x="0" y="0"/>
          <a:chExt cx="0" cy="0"/>
        </a:xfrm>
      </p:grpSpPr>
      <p:sp>
        <p:nvSpPr>
          <p:cNvPr id="77" name="Google Shape;77;p16"/>
          <p:cNvSpPr/>
          <p:nvPr/>
        </p:nvSpPr>
        <p:spPr>
          <a:xfrm>
            <a:off x="242715" y="335645"/>
            <a:ext cx="543252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chemeClr val="lt1"/>
                </a:solidFill>
                <a:latin typeface="Quattrocento Sans"/>
                <a:ea typeface="Quattrocento Sans"/>
                <a:cs typeface="Quattrocento Sans"/>
                <a:sym typeface="Quattrocento Sans"/>
              </a:rPr>
              <a:t>THE FIRST AMENDMENT </a:t>
            </a:r>
            <a:endParaRPr b="0" i="0" sz="1050" u="none" cap="none" strike="noStrike">
              <a:solidFill>
                <a:srgbClr val="000000"/>
              </a:solidFill>
              <a:latin typeface="Quattrocento Sans"/>
              <a:ea typeface="Quattrocento Sans"/>
              <a:cs typeface="Quattrocento Sans"/>
              <a:sym typeface="Quattrocento Sans"/>
            </a:endParaRPr>
          </a:p>
        </p:txBody>
      </p:sp>
      <p:pic>
        <p:nvPicPr>
          <p:cNvPr id="78" name="Google Shape;78;p16"/>
          <p:cNvPicPr preferRelativeResize="0"/>
          <p:nvPr/>
        </p:nvPicPr>
        <p:blipFill rotWithShape="1">
          <a:blip r:embed="rId3">
            <a:alphaModFix/>
          </a:blip>
          <a:srcRect b="0" l="0" r="0" t="0"/>
          <a:stretch/>
        </p:blipFill>
        <p:spPr>
          <a:xfrm>
            <a:off x="256763" y="1370624"/>
            <a:ext cx="6060947" cy="343723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76" name="Shape 276"/>
        <p:cNvGrpSpPr/>
        <p:nvPr/>
      </p:nvGrpSpPr>
      <p:grpSpPr>
        <a:xfrm>
          <a:off x="0" y="0"/>
          <a:ext cx="0" cy="0"/>
          <a:chOff x="0" y="0"/>
          <a:chExt cx="0" cy="0"/>
        </a:xfrm>
      </p:grpSpPr>
      <p:sp>
        <p:nvSpPr>
          <p:cNvPr id="277" name="Google Shape;277;p43"/>
          <p:cNvSpPr txBox="1"/>
          <p:nvPr/>
        </p:nvSpPr>
        <p:spPr>
          <a:xfrm>
            <a:off x="1105648" y="1118403"/>
            <a:ext cx="4385733" cy="883135"/>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3200"/>
              <a:buFont typeface="Arial"/>
              <a:buNone/>
            </a:pPr>
            <a:r>
              <a:rPr b="1" i="0" lang="en-US" sz="3200" u="none" cap="none" strike="noStrike">
                <a:solidFill>
                  <a:schemeClr val="lt1"/>
                </a:solidFill>
                <a:latin typeface="Quattrocento Sans"/>
                <a:ea typeface="Quattrocento Sans"/>
                <a:cs typeface="Quattrocento Sans"/>
                <a:sym typeface="Quattrocento Sans"/>
              </a:rPr>
              <a:t>RIGHT TO PETITION</a:t>
            </a:r>
            <a:endParaRPr/>
          </a:p>
        </p:txBody>
      </p:sp>
      <p:sp>
        <p:nvSpPr>
          <p:cNvPr id="278" name="Google Shape;278;p43"/>
          <p:cNvSpPr/>
          <p:nvPr/>
        </p:nvSpPr>
        <p:spPr>
          <a:xfrm>
            <a:off x="569602" y="2231451"/>
            <a:ext cx="5770034"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203864"/>
                </a:solidFill>
                <a:latin typeface="Calibri"/>
                <a:ea typeface="Calibri"/>
                <a:cs typeface="Calibri"/>
                <a:sym typeface="Calibri"/>
              </a:rPr>
              <a:t>The petition right goes to our right to share our collective views with the government—often by highlighting problems and suggesting ways of fixing them.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82" name="Shape 282"/>
        <p:cNvGrpSpPr/>
        <p:nvPr/>
      </p:nvGrpSpPr>
      <p:grpSpPr>
        <a:xfrm>
          <a:off x="0" y="0"/>
          <a:ext cx="0" cy="0"/>
          <a:chOff x="0" y="0"/>
          <a:chExt cx="0" cy="0"/>
        </a:xfrm>
      </p:grpSpPr>
      <p:sp>
        <p:nvSpPr>
          <p:cNvPr id="283" name="Google Shape;283;p44"/>
          <p:cNvSpPr/>
          <p:nvPr/>
        </p:nvSpPr>
        <p:spPr>
          <a:xfrm>
            <a:off x="161304" y="1118403"/>
            <a:ext cx="6982446" cy="31700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03864"/>
                </a:solidFill>
                <a:latin typeface="Calibri"/>
                <a:ea typeface="Calibri"/>
                <a:cs typeface="Calibri"/>
                <a:sym typeface="Calibri"/>
              </a:rPr>
              <a:t>The petition right goes to our right to share our collective views with the government—often by highlighting problems and suggesting ways of fixing them. And while the right to petition hasn’t played a large role at the Supreme Court, it has an important place in American constitutional history. The colonists used petitions to reach out to the British Crown in the colonial period, raising their complaints—with famous examples like John Dickinson’s “Olive Branch” petition. We used it to justify our split from England, with the Declaration of Independence following years of ignored petitions by the colonists to King George III.</a:t>
            </a:r>
            <a:endParaRPr/>
          </a:p>
        </p:txBody>
      </p:sp>
      <p:sp>
        <p:nvSpPr>
          <p:cNvPr id="284" name="Google Shape;284;p44"/>
          <p:cNvSpPr/>
          <p:nvPr/>
        </p:nvSpPr>
        <p:spPr>
          <a:xfrm>
            <a:off x="1860629" y="223266"/>
            <a:ext cx="3185502" cy="61450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Quattrocento Sans"/>
                <a:ea typeface="Quattrocento Sans"/>
                <a:cs typeface="Quattrocento Sans"/>
                <a:sym typeface="Quattrocento Sans"/>
              </a:rPr>
              <a:t>BIG IDEA</a:t>
            </a:r>
            <a:endParaRPr b="0" i="0" sz="9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88" name="Shape 288"/>
        <p:cNvGrpSpPr/>
        <p:nvPr/>
      </p:nvGrpSpPr>
      <p:grpSpPr>
        <a:xfrm>
          <a:off x="0" y="0"/>
          <a:ext cx="0" cy="0"/>
          <a:chOff x="0" y="0"/>
          <a:chExt cx="0" cy="0"/>
        </a:xfrm>
      </p:grpSpPr>
      <p:sp>
        <p:nvSpPr>
          <p:cNvPr id="289" name="Google Shape;289;p45"/>
          <p:cNvSpPr txBox="1"/>
          <p:nvPr/>
        </p:nvSpPr>
        <p:spPr>
          <a:xfrm>
            <a:off x="540817" y="251397"/>
            <a:ext cx="6109183" cy="883135"/>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THE PETITION RIGHT AND THE FIGHT AGAINST SLAVERY, 1777</a:t>
            </a:r>
            <a:endParaRPr/>
          </a:p>
        </p:txBody>
      </p:sp>
      <p:pic>
        <p:nvPicPr>
          <p:cNvPr id="290" name="Google Shape;290;p45"/>
          <p:cNvPicPr preferRelativeResize="0"/>
          <p:nvPr/>
        </p:nvPicPr>
        <p:blipFill rotWithShape="1">
          <a:blip r:embed="rId3">
            <a:alphaModFix/>
          </a:blip>
          <a:srcRect b="0" l="0" r="0" t="0"/>
          <a:stretch/>
        </p:blipFill>
        <p:spPr>
          <a:xfrm>
            <a:off x="1743574" y="1381657"/>
            <a:ext cx="3391792" cy="3379818"/>
          </a:xfrm>
          <a:prstGeom prst="rect">
            <a:avLst/>
          </a:prstGeom>
          <a:noFill/>
          <a:ln>
            <a:noFill/>
          </a:ln>
          <a:effectLst>
            <a:outerShdw blurRad="292100" rotWithShape="0" algn="tl" dir="2700000" dist="139700">
              <a:srgbClr val="333333">
                <a:alpha val="64705"/>
              </a:srgbClr>
            </a:outerShdw>
          </a:effectLst>
        </p:spPr>
      </p:pic>
      <p:sp>
        <p:nvSpPr>
          <p:cNvPr id="291" name="Google Shape;291;p45"/>
          <p:cNvSpPr txBox="1"/>
          <p:nvPr/>
        </p:nvSpPr>
        <p:spPr>
          <a:xfrm>
            <a:off x="1170383" y="4100326"/>
            <a:ext cx="1919247" cy="366226"/>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Quattrocento Sans"/>
                <a:ea typeface="Quattrocento Sans"/>
                <a:cs typeface="Quattrocento Sans"/>
                <a:sym typeface="Quattrocento Sans"/>
              </a:rPr>
              <a:t>Prince Hall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295" name="Shape 295"/>
        <p:cNvGrpSpPr/>
        <p:nvPr/>
      </p:nvGrpSpPr>
      <p:grpSpPr>
        <a:xfrm>
          <a:off x="0" y="0"/>
          <a:ext cx="0" cy="0"/>
          <a:chOff x="0" y="0"/>
          <a:chExt cx="0" cy="0"/>
        </a:xfrm>
      </p:grpSpPr>
      <p:sp>
        <p:nvSpPr>
          <p:cNvPr id="296" name="Google Shape;296;p46"/>
          <p:cNvSpPr txBox="1"/>
          <p:nvPr/>
        </p:nvSpPr>
        <p:spPr>
          <a:xfrm>
            <a:off x="540817" y="251397"/>
            <a:ext cx="6109183" cy="883135"/>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BENJAMIN FRANKLIN AND THE ABOLITION SOCIETY, 1790</a:t>
            </a:r>
            <a:endParaRPr/>
          </a:p>
        </p:txBody>
      </p:sp>
      <p:pic>
        <p:nvPicPr>
          <p:cNvPr id="297" name="Google Shape;297;p46"/>
          <p:cNvPicPr preferRelativeResize="0"/>
          <p:nvPr/>
        </p:nvPicPr>
        <p:blipFill rotWithShape="1">
          <a:blip r:embed="rId3">
            <a:alphaModFix/>
          </a:blip>
          <a:srcRect b="0" l="0" r="0" t="0"/>
          <a:stretch/>
        </p:blipFill>
        <p:spPr>
          <a:xfrm>
            <a:off x="3350710" y="1325518"/>
            <a:ext cx="1736717" cy="2836333"/>
          </a:xfrm>
          <a:prstGeom prst="rect">
            <a:avLst/>
          </a:prstGeom>
          <a:noFill/>
          <a:ln>
            <a:noFill/>
          </a:ln>
          <a:effectLst>
            <a:outerShdw blurRad="292100" rotWithShape="0" algn="tl" dir="2700000" dist="139700">
              <a:srgbClr val="333333">
                <a:alpha val="64705"/>
              </a:srgbClr>
            </a:outerShdw>
          </a:effectLst>
        </p:spPr>
      </p:pic>
      <p:pic>
        <p:nvPicPr>
          <p:cNvPr id="298" name="Google Shape;298;p46"/>
          <p:cNvPicPr preferRelativeResize="0"/>
          <p:nvPr/>
        </p:nvPicPr>
        <p:blipFill rotWithShape="1">
          <a:blip r:embed="rId4">
            <a:alphaModFix/>
          </a:blip>
          <a:srcRect b="0" l="0" r="0" t="0"/>
          <a:stretch/>
        </p:blipFill>
        <p:spPr>
          <a:xfrm>
            <a:off x="4500437" y="1744134"/>
            <a:ext cx="1879600" cy="3030102"/>
          </a:xfrm>
          <a:prstGeom prst="rect">
            <a:avLst/>
          </a:prstGeom>
          <a:noFill/>
          <a:ln>
            <a:noFill/>
          </a:ln>
          <a:effectLst>
            <a:outerShdw blurRad="292100" rotWithShape="0" algn="tl" dir="2700000" dist="139700">
              <a:srgbClr val="333333">
                <a:alpha val="64705"/>
              </a:srgbClr>
            </a:outerShdw>
          </a:effectLst>
        </p:spPr>
      </p:pic>
      <p:sp>
        <p:nvSpPr>
          <p:cNvPr id="299" name="Google Shape;299;p46"/>
          <p:cNvSpPr txBox="1"/>
          <p:nvPr/>
        </p:nvSpPr>
        <p:spPr>
          <a:xfrm>
            <a:off x="246463" y="3704654"/>
            <a:ext cx="2809394" cy="1069582"/>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Arial"/>
              <a:buNone/>
            </a:pPr>
            <a:r>
              <a:rPr b="1" i="0" lang="en-US" sz="1600" u="none" cap="none" strike="noStrike">
                <a:solidFill>
                  <a:srgbClr val="FFFFFF"/>
                </a:solidFill>
                <a:latin typeface="Calibri"/>
                <a:ea typeface="Calibri"/>
                <a:cs typeface="Calibri"/>
                <a:sym typeface="Calibri"/>
              </a:rPr>
              <a:t>Benjamin Franklin and the 1790 anti-slavery petition (from the Pennsylvania Anti-Slavery Society</a:t>
            </a:r>
            <a:endParaRPr/>
          </a:p>
        </p:txBody>
      </p:sp>
      <p:pic>
        <p:nvPicPr>
          <p:cNvPr id="300" name="Google Shape;300;p46"/>
          <p:cNvPicPr preferRelativeResize="0"/>
          <p:nvPr/>
        </p:nvPicPr>
        <p:blipFill rotWithShape="1">
          <a:blip r:embed="rId5">
            <a:alphaModFix/>
          </a:blip>
          <a:srcRect b="0" l="0" r="0" t="0"/>
          <a:stretch/>
        </p:blipFill>
        <p:spPr>
          <a:xfrm>
            <a:off x="312707" y="1438846"/>
            <a:ext cx="2781240" cy="208593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304" name="Shape 304"/>
        <p:cNvGrpSpPr/>
        <p:nvPr/>
      </p:nvGrpSpPr>
      <p:grpSpPr>
        <a:xfrm>
          <a:off x="0" y="0"/>
          <a:ext cx="0" cy="0"/>
          <a:chOff x="0" y="0"/>
          <a:chExt cx="0" cy="0"/>
        </a:xfrm>
      </p:grpSpPr>
      <p:pic>
        <p:nvPicPr>
          <p:cNvPr id="305" name="Google Shape;305;p47"/>
          <p:cNvPicPr preferRelativeResize="0"/>
          <p:nvPr/>
        </p:nvPicPr>
        <p:blipFill rotWithShape="1">
          <a:blip r:embed="rId3">
            <a:alphaModFix/>
          </a:blip>
          <a:srcRect b="0" l="0" r="0" t="0"/>
          <a:stretch/>
        </p:blipFill>
        <p:spPr>
          <a:xfrm>
            <a:off x="566196" y="1446345"/>
            <a:ext cx="2730137" cy="3067840"/>
          </a:xfrm>
          <a:prstGeom prst="rect">
            <a:avLst/>
          </a:prstGeom>
          <a:noFill/>
          <a:ln>
            <a:noFill/>
          </a:ln>
          <a:effectLst>
            <a:outerShdw blurRad="292100" rotWithShape="0" algn="tl" dir="2700000" dist="139700">
              <a:srgbClr val="333333">
                <a:alpha val="64705"/>
              </a:srgbClr>
            </a:outerShdw>
          </a:effectLst>
        </p:spPr>
      </p:pic>
      <p:sp>
        <p:nvSpPr>
          <p:cNvPr id="306" name="Google Shape;306;p47"/>
          <p:cNvSpPr txBox="1"/>
          <p:nvPr/>
        </p:nvSpPr>
        <p:spPr>
          <a:xfrm>
            <a:off x="540817" y="251397"/>
            <a:ext cx="6109183" cy="883135"/>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BENJAMIN FRANKLIN AND THE ABOLITION SOCIETY, 1790</a:t>
            </a:r>
            <a:endParaRPr/>
          </a:p>
        </p:txBody>
      </p:sp>
      <p:sp>
        <p:nvSpPr>
          <p:cNvPr id="307" name="Google Shape;307;p47"/>
          <p:cNvSpPr txBox="1"/>
          <p:nvPr/>
        </p:nvSpPr>
        <p:spPr>
          <a:xfrm>
            <a:off x="246463" y="3989536"/>
            <a:ext cx="2237237" cy="397083"/>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600"/>
              <a:buFont typeface="Arial"/>
              <a:buNone/>
            </a:pPr>
            <a:r>
              <a:rPr b="1" i="0" lang="en-US" sz="1600" u="none" cap="none" strike="noStrike">
                <a:solidFill>
                  <a:srgbClr val="FFFFFF"/>
                </a:solidFill>
                <a:latin typeface="Calibri"/>
                <a:ea typeface="Calibri"/>
                <a:cs typeface="Calibri"/>
                <a:sym typeface="Calibri"/>
              </a:rPr>
              <a:t>Benjamin Franklin</a:t>
            </a:r>
            <a:endParaRPr/>
          </a:p>
        </p:txBody>
      </p:sp>
      <p:sp>
        <p:nvSpPr>
          <p:cNvPr id="308" name="Google Shape;308;p47"/>
          <p:cNvSpPr/>
          <p:nvPr/>
        </p:nvSpPr>
        <p:spPr>
          <a:xfrm>
            <a:off x="3553097" y="1549104"/>
            <a:ext cx="3192362" cy="28623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It called for the First Congress to </a:t>
            </a:r>
            <a:r>
              <a:rPr b="1" i="0" lang="en-US" sz="2000" u="none" cap="none" strike="noStrike">
                <a:solidFill>
                  <a:srgbClr val="252F66"/>
                </a:solidFill>
                <a:latin typeface="Calibri"/>
                <a:ea typeface="Calibri"/>
                <a:cs typeface="Calibri"/>
                <a:sym typeface="Calibri"/>
              </a:rPr>
              <a:t>“devise a means for removing the Inconsistency from the Character of the American People” and “to promote mercy and justice towards this distressed Race”</a:t>
            </a:r>
            <a:r>
              <a:rPr b="0" i="0" lang="en-US" sz="2000" u="none" cap="none" strike="noStrike">
                <a:solidFill>
                  <a:srgbClr val="252F66"/>
                </a:solidFill>
                <a:latin typeface="Calibri"/>
                <a:ea typeface="Calibri"/>
                <a:cs typeface="Calibri"/>
                <a:sym typeface="Calibri"/>
              </a:rPr>
              <a:t>—namely, African Americans.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312" name="Shape 312"/>
        <p:cNvGrpSpPr/>
        <p:nvPr/>
      </p:nvGrpSpPr>
      <p:grpSpPr>
        <a:xfrm>
          <a:off x="0" y="0"/>
          <a:ext cx="0" cy="0"/>
          <a:chOff x="0" y="0"/>
          <a:chExt cx="0" cy="0"/>
        </a:xfrm>
      </p:grpSpPr>
      <p:sp>
        <p:nvSpPr>
          <p:cNvPr id="313" name="Google Shape;313;p48"/>
          <p:cNvSpPr txBox="1"/>
          <p:nvPr/>
        </p:nvSpPr>
        <p:spPr>
          <a:xfrm>
            <a:off x="540817" y="251397"/>
            <a:ext cx="6109183" cy="883135"/>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BENJAMIN FRANKLIN AND THE ABOLITION SOCIETY, 1790</a:t>
            </a:r>
            <a:endParaRPr/>
          </a:p>
        </p:txBody>
      </p:sp>
      <p:sp>
        <p:nvSpPr>
          <p:cNvPr id="314" name="Google Shape;314;p48"/>
          <p:cNvSpPr/>
          <p:nvPr/>
        </p:nvSpPr>
        <p:spPr>
          <a:xfrm>
            <a:off x="573739" y="1419564"/>
            <a:ext cx="6522385"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252F66"/>
                </a:solidFill>
                <a:latin typeface="Calibri"/>
                <a:ea typeface="Calibri"/>
                <a:cs typeface="Calibri"/>
                <a:sym typeface="Calibri"/>
              </a:rPr>
              <a:t>The petition also read: </a:t>
            </a:r>
            <a:r>
              <a:rPr b="1" i="0" lang="en-US" sz="2400" u="none" cap="none" strike="noStrike">
                <a:solidFill>
                  <a:srgbClr val="252F66"/>
                </a:solidFill>
                <a:latin typeface="Calibri"/>
                <a:ea typeface="Calibri"/>
                <a:cs typeface="Calibri"/>
                <a:sym typeface="Calibri"/>
              </a:rPr>
              <a:t>“That mankind are all formed by the same Almighty being, alike objects of his care &amp; equally designed for the Enjoyment of Happiness the Christian Religion teaches us to believe &amp; the Political Creed of America fully coincides with the Position.” </a:t>
            </a:r>
            <a:r>
              <a:rPr b="0" i="0" lang="en-US" sz="2400" u="none" cap="none" strike="noStrike">
                <a:solidFill>
                  <a:srgbClr val="252F66"/>
                </a:solidFill>
                <a:latin typeface="Calibri"/>
                <a:ea typeface="Calibri"/>
                <a:cs typeface="Calibri"/>
                <a:sym typeface="Calibri"/>
              </a:rPr>
              <a:t>Here, “political creed” was a clear reference to the principles of the Declaration of Independence.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318" name="Shape 318"/>
        <p:cNvGrpSpPr/>
        <p:nvPr/>
      </p:nvGrpSpPr>
      <p:grpSpPr>
        <a:xfrm>
          <a:off x="0" y="0"/>
          <a:ext cx="0" cy="0"/>
          <a:chOff x="0" y="0"/>
          <a:chExt cx="0" cy="0"/>
        </a:xfrm>
      </p:grpSpPr>
      <p:sp>
        <p:nvSpPr>
          <p:cNvPr id="319" name="Google Shape;319;p49"/>
          <p:cNvSpPr txBox="1"/>
          <p:nvPr/>
        </p:nvSpPr>
        <p:spPr>
          <a:xfrm>
            <a:off x="540817" y="251397"/>
            <a:ext cx="6109183" cy="883135"/>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JAMES MADISON’S MEMORIAL AND REMONSTRANCE, 1785</a:t>
            </a:r>
            <a:endParaRPr/>
          </a:p>
        </p:txBody>
      </p:sp>
      <p:sp>
        <p:nvSpPr>
          <p:cNvPr id="320" name="Google Shape;320;p49"/>
          <p:cNvSpPr/>
          <p:nvPr/>
        </p:nvSpPr>
        <p:spPr>
          <a:xfrm>
            <a:off x="3312543" y="1255303"/>
            <a:ext cx="3955032" cy="37856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252F66"/>
                </a:solidFill>
                <a:latin typeface="Calibri"/>
                <a:ea typeface="Calibri"/>
                <a:cs typeface="Calibri"/>
                <a:sym typeface="Calibri"/>
              </a:rPr>
              <a:t>Was circulated as a petition, which signaled public support and proved decisive in the Virginia legislature’s eventual decision to adopt its Bill for Establishing Religious Freedom—an important precursor to the First Amendment’s religion clauses.</a:t>
            </a:r>
            <a:endParaRPr/>
          </a:p>
        </p:txBody>
      </p:sp>
      <p:pic>
        <p:nvPicPr>
          <p:cNvPr descr="James Madison(cropped)(c).jpg" id="321" name="Google Shape;321;p49"/>
          <p:cNvPicPr preferRelativeResize="0"/>
          <p:nvPr/>
        </p:nvPicPr>
        <p:blipFill rotWithShape="1">
          <a:blip r:embed="rId3">
            <a:alphaModFix/>
          </a:blip>
          <a:srcRect b="0" l="0" r="0" t="0"/>
          <a:stretch/>
        </p:blipFill>
        <p:spPr>
          <a:xfrm>
            <a:off x="540817" y="1447647"/>
            <a:ext cx="2599706" cy="3176111"/>
          </a:xfrm>
          <a:prstGeom prst="rect">
            <a:avLst/>
          </a:prstGeom>
          <a:noFill/>
          <a:ln>
            <a:noFill/>
          </a:ln>
          <a:effectLst>
            <a:outerShdw blurRad="292100" rotWithShape="0" algn="tl" dir="2700000" dist="139700">
              <a:srgbClr val="333333">
                <a:alpha val="64705"/>
              </a:srgbClr>
            </a:outerShdw>
          </a:effectLst>
        </p:spPr>
      </p:pic>
      <p:sp>
        <p:nvSpPr>
          <p:cNvPr id="322" name="Google Shape;322;p49"/>
          <p:cNvSpPr txBox="1"/>
          <p:nvPr/>
        </p:nvSpPr>
        <p:spPr>
          <a:xfrm>
            <a:off x="186730" y="4039735"/>
            <a:ext cx="1939683" cy="428748"/>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Quattrocento Sans"/>
                <a:ea typeface="Quattrocento Sans"/>
                <a:cs typeface="Quattrocento Sans"/>
                <a:sym typeface="Quattrocento Sans"/>
              </a:rPr>
              <a:t>James Madison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326" name="Shape 326"/>
        <p:cNvGrpSpPr/>
        <p:nvPr/>
      </p:nvGrpSpPr>
      <p:grpSpPr>
        <a:xfrm>
          <a:off x="0" y="0"/>
          <a:ext cx="0" cy="0"/>
          <a:chOff x="0" y="0"/>
          <a:chExt cx="0" cy="0"/>
        </a:xfrm>
      </p:grpSpPr>
      <p:pic>
        <p:nvPicPr>
          <p:cNvPr id="327" name="Google Shape;327;p50"/>
          <p:cNvPicPr preferRelativeResize="0"/>
          <p:nvPr/>
        </p:nvPicPr>
        <p:blipFill rotWithShape="1">
          <a:blip r:embed="rId3">
            <a:alphaModFix/>
          </a:blip>
          <a:srcRect b="0" l="0" r="0" t="0"/>
          <a:stretch/>
        </p:blipFill>
        <p:spPr>
          <a:xfrm>
            <a:off x="337604" y="1604794"/>
            <a:ext cx="2351548" cy="3071709"/>
          </a:xfrm>
          <a:prstGeom prst="rect">
            <a:avLst/>
          </a:prstGeom>
          <a:noFill/>
          <a:ln>
            <a:noFill/>
          </a:ln>
          <a:effectLst>
            <a:outerShdw blurRad="292100" rotWithShape="0" algn="tl" dir="2700000" dist="139700">
              <a:srgbClr val="333333">
                <a:alpha val="64705"/>
              </a:srgbClr>
            </a:outerShdw>
          </a:effectLst>
        </p:spPr>
      </p:pic>
      <p:sp>
        <p:nvSpPr>
          <p:cNvPr id="328" name="Google Shape;328;p50"/>
          <p:cNvSpPr txBox="1"/>
          <p:nvPr/>
        </p:nvSpPr>
        <p:spPr>
          <a:xfrm>
            <a:off x="186730" y="4177758"/>
            <a:ext cx="2245659" cy="366226"/>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Quattrocento Sans"/>
                <a:ea typeface="Quattrocento Sans"/>
                <a:cs typeface="Quattrocento Sans"/>
                <a:sym typeface="Quattrocento Sans"/>
              </a:rPr>
              <a:t>John Quincy Adams</a:t>
            </a:r>
            <a:endParaRPr/>
          </a:p>
        </p:txBody>
      </p:sp>
      <p:sp>
        <p:nvSpPr>
          <p:cNvPr id="329" name="Google Shape;329;p50"/>
          <p:cNvSpPr/>
          <p:nvPr/>
        </p:nvSpPr>
        <p:spPr>
          <a:xfrm>
            <a:off x="2840025" y="1401710"/>
            <a:ext cx="4351349" cy="31700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John Quincy Adams—elected to the House after his Presidency—usually took the lead in introducing anti-slavery  petitions in the House—provoking a near riot. The House leadership—driven by pro-slavery forces—responded by imposing a “gag rule” limiting petitions.  This rule automatically tabled anti-slavery petitions, prohibiting them from being read or discussed.</a:t>
            </a:r>
            <a:endParaRPr/>
          </a:p>
        </p:txBody>
      </p:sp>
      <p:sp>
        <p:nvSpPr>
          <p:cNvPr id="330" name="Google Shape;330;p50"/>
          <p:cNvSpPr txBox="1"/>
          <p:nvPr/>
        </p:nvSpPr>
        <p:spPr>
          <a:xfrm>
            <a:off x="872255" y="235268"/>
            <a:ext cx="5428909" cy="883135"/>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ANTI-SLAVERY PETITIONS AND THE “GAG RULE”, 1830s </a:t>
            </a:r>
            <a:endParaRPr b="1" i="0" sz="24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334" name="Shape 334"/>
        <p:cNvGrpSpPr/>
        <p:nvPr/>
      </p:nvGrpSpPr>
      <p:grpSpPr>
        <a:xfrm>
          <a:off x="0" y="0"/>
          <a:ext cx="0" cy="0"/>
          <a:chOff x="0" y="0"/>
          <a:chExt cx="0" cy="0"/>
        </a:xfrm>
      </p:grpSpPr>
      <p:pic>
        <p:nvPicPr>
          <p:cNvPr id="335" name="Google Shape;335;p51"/>
          <p:cNvPicPr preferRelativeResize="0"/>
          <p:nvPr/>
        </p:nvPicPr>
        <p:blipFill rotWithShape="1">
          <a:blip r:embed="rId3">
            <a:alphaModFix/>
          </a:blip>
          <a:srcRect b="0" l="0" r="0" t="0"/>
          <a:stretch/>
        </p:blipFill>
        <p:spPr>
          <a:xfrm>
            <a:off x="548304" y="1487298"/>
            <a:ext cx="1880483" cy="3274451"/>
          </a:xfrm>
          <a:prstGeom prst="rect">
            <a:avLst/>
          </a:prstGeom>
          <a:noFill/>
          <a:ln>
            <a:noFill/>
          </a:ln>
          <a:effectLst>
            <a:outerShdw blurRad="292100" rotWithShape="0" algn="tl" dir="2700000" dist="139700">
              <a:srgbClr val="333333">
                <a:alpha val="64705"/>
              </a:srgbClr>
            </a:outerShdw>
          </a:effectLst>
        </p:spPr>
      </p:pic>
      <p:sp>
        <p:nvSpPr>
          <p:cNvPr id="336" name="Google Shape;336;p51"/>
          <p:cNvSpPr txBox="1"/>
          <p:nvPr/>
        </p:nvSpPr>
        <p:spPr>
          <a:xfrm>
            <a:off x="872255" y="235268"/>
            <a:ext cx="5428909" cy="883135"/>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ANTI-SLAVERY PETITIONS AND THE “GAG RULE”, 1830s </a:t>
            </a:r>
            <a:endParaRPr b="1" i="0" sz="2400" u="none" cap="none" strike="noStrike">
              <a:solidFill>
                <a:schemeClr val="lt1"/>
              </a:solidFill>
              <a:latin typeface="Quattrocento Sans"/>
              <a:ea typeface="Quattrocento Sans"/>
              <a:cs typeface="Quattrocento Sans"/>
              <a:sym typeface="Quattrocento Sans"/>
            </a:endParaRPr>
          </a:p>
        </p:txBody>
      </p:sp>
      <p:sp>
        <p:nvSpPr>
          <p:cNvPr id="337" name="Google Shape;337;p51"/>
          <p:cNvSpPr txBox="1"/>
          <p:nvPr/>
        </p:nvSpPr>
        <p:spPr>
          <a:xfrm>
            <a:off x="165489" y="4206240"/>
            <a:ext cx="1961160" cy="687383"/>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rgbClr val="FFFFFF"/>
              </a:buClr>
              <a:buSzPts val="1600"/>
              <a:buFont typeface="Arial"/>
              <a:buNone/>
            </a:pPr>
            <a:r>
              <a:rPr b="1" i="0" lang="en-US" sz="1600" u="none" cap="none" strike="noStrike">
                <a:solidFill>
                  <a:srgbClr val="FFFFFF"/>
                </a:solidFill>
                <a:latin typeface="Calibri"/>
                <a:ea typeface="Calibri"/>
                <a:cs typeface="Calibri"/>
                <a:sym typeface="Calibri"/>
              </a:rPr>
              <a:t>Image of petition sent to Congress during the 1830s</a:t>
            </a:r>
            <a:endParaRPr/>
          </a:p>
        </p:txBody>
      </p:sp>
      <p:sp>
        <p:nvSpPr>
          <p:cNvPr id="338" name="Google Shape;338;p51"/>
          <p:cNvSpPr/>
          <p:nvPr/>
        </p:nvSpPr>
        <p:spPr>
          <a:xfrm>
            <a:off x="2665725" y="1572963"/>
            <a:ext cx="4392300" cy="28623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Adams argued that the gag rule violated the First Amendment’s right “to petition the Government for a redress of grievances.” The petitions kept coming anyway—with 1,500 more between December 1838 and March 1839 alone—mostly about abolishing slavery in Washington D.C., ending the slave trade, and ending slavery’s expansion.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342" name="Shape 342"/>
        <p:cNvGrpSpPr/>
        <p:nvPr/>
      </p:nvGrpSpPr>
      <p:grpSpPr>
        <a:xfrm>
          <a:off x="0" y="0"/>
          <a:ext cx="0" cy="0"/>
          <a:chOff x="0" y="0"/>
          <a:chExt cx="0" cy="0"/>
        </a:xfrm>
      </p:grpSpPr>
      <p:pic>
        <p:nvPicPr>
          <p:cNvPr id="343" name="Google Shape;343;p52"/>
          <p:cNvPicPr preferRelativeResize="0"/>
          <p:nvPr/>
        </p:nvPicPr>
        <p:blipFill rotWithShape="1">
          <a:blip r:embed="rId3">
            <a:alphaModFix/>
          </a:blip>
          <a:srcRect b="0" l="0" r="-196" t="0"/>
          <a:stretch/>
        </p:blipFill>
        <p:spPr>
          <a:xfrm>
            <a:off x="284799" y="1513196"/>
            <a:ext cx="2940010" cy="3198792"/>
          </a:xfrm>
          <a:prstGeom prst="rect">
            <a:avLst/>
          </a:prstGeom>
          <a:noFill/>
          <a:ln>
            <a:noFill/>
          </a:ln>
          <a:effectLst>
            <a:outerShdw blurRad="292100" rotWithShape="0" algn="tl" dir="2700000" dist="139700">
              <a:srgbClr val="333333">
                <a:alpha val="64705"/>
              </a:srgbClr>
            </a:outerShdw>
          </a:effectLst>
        </p:spPr>
      </p:pic>
      <p:sp>
        <p:nvSpPr>
          <p:cNvPr id="344" name="Google Shape;344;p52"/>
          <p:cNvSpPr txBox="1"/>
          <p:nvPr/>
        </p:nvSpPr>
        <p:spPr>
          <a:xfrm>
            <a:off x="754690" y="251397"/>
            <a:ext cx="5507286" cy="883135"/>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THIRTEENTH AMENDMENT PETITION DRIVE </a:t>
            </a:r>
            <a:endParaRPr/>
          </a:p>
        </p:txBody>
      </p:sp>
      <p:sp>
        <p:nvSpPr>
          <p:cNvPr id="345" name="Google Shape;345;p52"/>
          <p:cNvSpPr txBox="1"/>
          <p:nvPr/>
        </p:nvSpPr>
        <p:spPr>
          <a:xfrm>
            <a:off x="123494" y="4221116"/>
            <a:ext cx="1992689" cy="722452"/>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Quattrocento Sans"/>
                <a:ea typeface="Quattrocento Sans"/>
                <a:cs typeface="Quattrocento Sans"/>
                <a:sym typeface="Quattrocento Sans"/>
              </a:rPr>
              <a:t>Susan B. Anthony and Elizabeth Cady Stanton</a:t>
            </a:r>
            <a:endParaRPr/>
          </a:p>
        </p:txBody>
      </p:sp>
      <p:sp>
        <p:nvSpPr>
          <p:cNvPr id="346" name="Google Shape;346;p52"/>
          <p:cNvSpPr/>
          <p:nvPr/>
        </p:nvSpPr>
        <p:spPr>
          <a:xfrm>
            <a:off x="3386114" y="1541889"/>
            <a:ext cx="3757636" cy="31700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In January 1864, Susan B. Anthony and Elizabeth Cady Stanton—through the Women’s Loyal National League—kicked off a petition drive in support of the abolition of slavery. The League presented Congress with a huge emancipation petition 100,000 signatures, nearly two-thirds of them, women.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82" name="Shape 82"/>
        <p:cNvGrpSpPr/>
        <p:nvPr/>
      </p:nvGrpSpPr>
      <p:grpSpPr>
        <a:xfrm>
          <a:off x="0" y="0"/>
          <a:ext cx="0" cy="0"/>
          <a:chOff x="0" y="0"/>
          <a:chExt cx="0" cy="0"/>
        </a:xfrm>
      </p:grpSpPr>
      <p:sp>
        <p:nvSpPr>
          <p:cNvPr id="83" name="Google Shape;83;p17"/>
          <p:cNvSpPr/>
          <p:nvPr/>
        </p:nvSpPr>
        <p:spPr>
          <a:xfrm>
            <a:off x="686468" y="463268"/>
            <a:ext cx="543252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rgbClr val="FFFFFF"/>
                </a:solidFill>
                <a:latin typeface="Quattrocento Sans"/>
                <a:ea typeface="Quattrocento Sans"/>
                <a:cs typeface="Quattrocento Sans"/>
                <a:sym typeface="Quattrocento Sans"/>
              </a:rPr>
              <a:t>THE FIRST AMENDMENT </a:t>
            </a:r>
            <a:endParaRPr b="0" i="0" sz="1050" u="none" cap="none" strike="noStrike">
              <a:solidFill>
                <a:srgbClr val="000000"/>
              </a:solidFill>
              <a:latin typeface="Quattrocento Sans"/>
              <a:ea typeface="Quattrocento Sans"/>
              <a:cs typeface="Quattrocento Sans"/>
              <a:sym typeface="Quattrocento Sans"/>
            </a:endParaRPr>
          </a:p>
        </p:txBody>
      </p:sp>
      <p:sp>
        <p:nvSpPr>
          <p:cNvPr id="84" name="Google Shape;84;p17"/>
          <p:cNvSpPr/>
          <p:nvPr/>
        </p:nvSpPr>
        <p:spPr>
          <a:xfrm>
            <a:off x="2333018" y="1645753"/>
            <a:ext cx="1631704" cy="5856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1600" u="none" cap="none" strike="noStrike">
                <a:solidFill>
                  <a:srgbClr val="FFFFFF"/>
                </a:solidFill>
                <a:latin typeface="Quattrocento Sans"/>
                <a:ea typeface="Quattrocento Sans"/>
                <a:cs typeface="Quattrocento Sans"/>
                <a:sym typeface="Quattrocento Sans"/>
              </a:rPr>
              <a:t>SPEECH AND PRESS</a:t>
            </a:r>
            <a:endParaRPr b="0" i="0" sz="600" u="none" cap="none" strike="noStrike">
              <a:solidFill>
                <a:srgbClr val="000000"/>
              </a:solidFill>
              <a:latin typeface="Quattrocento Sans"/>
              <a:ea typeface="Quattrocento Sans"/>
              <a:cs typeface="Quattrocento Sans"/>
              <a:sym typeface="Quattrocento Sans"/>
            </a:endParaRPr>
          </a:p>
        </p:txBody>
      </p:sp>
      <p:sp>
        <p:nvSpPr>
          <p:cNvPr id="85" name="Google Shape;85;p17"/>
          <p:cNvSpPr/>
          <p:nvPr/>
        </p:nvSpPr>
        <p:spPr>
          <a:xfrm>
            <a:off x="578084" y="1661185"/>
            <a:ext cx="1631704" cy="5856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1600" u="none" cap="none" strike="noStrike">
                <a:solidFill>
                  <a:srgbClr val="FFFFFF"/>
                </a:solidFill>
                <a:latin typeface="Quattrocento Sans"/>
                <a:ea typeface="Quattrocento Sans"/>
                <a:cs typeface="Quattrocento Sans"/>
                <a:sym typeface="Quattrocento Sans"/>
              </a:rPr>
              <a:t>RELIGION </a:t>
            </a:r>
            <a:endParaRPr b="0" i="0" sz="600" u="none" cap="none" strike="noStrike">
              <a:solidFill>
                <a:srgbClr val="000000"/>
              </a:solidFill>
              <a:latin typeface="Quattrocento Sans"/>
              <a:ea typeface="Quattrocento Sans"/>
              <a:cs typeface="Quattrocento Sans"/>
              <a:sym typeface="Quattrocento Sans"/>
            </a:endParaRPr>
          </a:p>
        </p:txBody>
      </p:sp>
      <p:sp>
        <p:nvSpPr>
          <p:cNvPr id="86" name="Google Shape;86;p17"/>
          <p:cNvSpPr/>
          <p:nvPr/>
        </p:nvSpPr>
        <p:spPr>
          <a:xfrm>
            <a:off x="159510" y="2951406"/>
            <a:ext cx="1356023" cy="5856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1100" u="none" cap="none" strike="noStrike">
                <a:solidFill>
                  <a:srgbClr val="FFFFFF"/>
                </a:solidFill>
                <a:latin typeface="Quattrocento Sans"/>
                <a:ea typeface="Quattrocento Sans"/>
                <a:cs typeface="Quattrocento Sans"/>
                <a:sym typeface="Quattrocento Sans"/>
              </a:rPr>
              <a:t>ESTABLISHMENT CLAUSE</a:t>
            </a:r>
            <a:endParaRPr b="0" i="0" sz="300" u="none" cap="none" strike="noStrike">
              <a:solidFill>
                <a:srgbClr val="000000"/>
              </a:solidFill>
              <a:latin typeface="Quattrocento Sans"/>
              <a:ea typeface="Quattrocento Sans"/>
              <a:cs typeface="Quattrocento Sans"/>
              <a:sym typeface="Quattrocento Sans"/>
            </a:endParaRPr>
          </a:p>
        </p:txBody>
      </p:sp>
      <p:sp>
        <p:nvSpPr>
          <p:cNvPr id="87" name="Google Shape;87;p17"/>
          <p:cNvSpPr/>
          <p:nvPr/>
        </p:nvSpPr>
        <p:spPr>
          <a:xfrm>
            <a:off x="1666535" y="2951406"/>
            <a:ext cx="1255149" cy="5856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1100" u="none" cap="none" strike="noStrike">
                <a:solidFill>
                  <a:srgbClr val="FFFFFF"/>
                </a:solidFill>
                <a:latin typeface="Quattrocento Sans"/>
                <a:ea typeface="Quattrocento Sans"/>
                <a:cs typeface="Quattrocento Sans"/>
                <a:sym typeface="Quattrocento Sans"/>
              </a:rPr>
              <a:t>FREE EXERCISE  CLAUSE</a:t>
            </a:r>
            <a:endParaRPr b="0" i="0" sz="300" u="none" cap="none" strike="noStrike">
              <a:solidFill>
                <a:srgbClr val="000000"/>
              </a:solidFill>
              <a:latin typeface="Quattrocento Sans"/>
              <a:ea typeface="Quattrocento Sans"/>
              <a:cs typeface="Quattrocento Sans"/>
              <a:sym typeface="Quattrocento Sans"/>
            </a:endParaRPr>
          </a:p>
        </p:txBody>
      </p:sp>
      <p:sp>
        <p:nvSpPr>
          <p:cNvPr id="88" name="Google Shape;88;p17"/>
          <p:cNvSpPr/>
          <p:nvPr/>
        </p:nvSpPr>
        <p:spPr>
          <a:xfrm>
            <a:off x="1362472" y="1270676"/>
            <a:ext cx="214507" cy="279400"/>
          </a:xfrm>
          <a:prstGeom prst="downArrow">
            <a:avLst>
              <a:gd fmla="val 50000" name="adj1"/>
              <a:gd fmla="val 50000" name="adj2"/>
            </a:avLst>
          </a:prstGeom>
          <a:solidFill>
            <a:srgbClr val="CC06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 name="Google Shape;89;p17"/>
          <p:cNvSpPr/>
          <p:nvPr/>
        </p:nvSpPr>
        <p:spPr>
          <a:xfrm>
            <a:off x="3048000" y="1272828"/>
            <a:ext cx="214507" cy="279400"/>
          </a:xfrm>
          <a:prstGeom prst="downArrow">
            <a:avLst>
              <a:gd fmla="val 50000" name="adj1"/>
              <a:gd fmla="val 50000" name="adj2"/>
            </a:avLst>
          </a:prstGeom>
          <a:solidFill>
            <a:srgbClr val="CC06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 name="Google Shape;90;p17"/>
          <p:cNvSpPr/>
          <p:nvPr/>
        </p:nvSpPr>
        <p:spPr>
          <a:xfrm>
            <a:off x="5192567" y="1262960"/>
            <a:ext cx="214507" cy="279400"/>
          </a:xfrm>
          <a:prstGeom prst="downArrow">
            <a:avLst>
              <a:gd fmla="val 50000" name="adj1"/>
              <a:gd fmla="val 50000" name="adj2"/>
            </a:avLst>
          </a:prstGeom>
          <a:solidFill>
            <a:srgbClr val="CC06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1" name="Google Shape;91;p17"/>
          <p:cNvSpPr/>
          <p:nvPr/>
        </p:nvSpPr>
        <p:spPr>
          <a:xfrm>
            <a:off x="887656" y="2332431"/>
            <a:ext cx="287866" cy="533426"/>
          </a:xfrm>
          <a:prstGeom prst="downArrow">
            <a:avLst>
              <a:gd fmla="val 50000" name="adj1"/>
              <a:gd fmla="val 50000" name="adj2"/>
            </a:avLst>
          </a:prstGeom>
          <a:solidFill>
            <a:srgbClr val="CC06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 name="Google Shape;92;p17"/>
          <p:cNvSpPr/>
          <p:nvPr/>
        </p:nvSpPr>
        <p:spPr>
          <a:xfrm>
            <a:off x="4126027" y="1645753"/>
            <a:ext cx="2347589" cy="146998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2400" u="none" cap="none" strike="noStrike">
                <a:solidFill>
                  <a:srgbClr val="FFFFFF"/>
                </a:solidFill>
                <a:latin typeface="Quattrocento Sans"/>
                <a:ea typeface="Quattrocento Sans"/>
                <a:cs typeface="Quattrocento Sans"/>
                <a:sym typeface="Quattrocento Sans"/>
              </a:rPr>
              <a:t>ASSEMBLY AND PETITION </a:t>
            </a:r>
            <a:endParaRPr b="0" i="0" sz="900" u="none" cap="none" strike="noStrike">
              <a:solidFill>
                <a:srgbClr val="000000"/>
              </a:solidFill>
              <a:latin typeface="Quattrocento Sans"/>
              <a:ea typeface="Quattrocento Sans"/>
              <a:cs typeface="Quattrocento Sans"/>
              <a:sym typeface="Quattrocento Sans"/>
            </a:endParaRPr>
          </a:p>
        </p:txBody>
      </p:sp>
      <p:sp>
        <p:nvSpPr>
          <p:cNvPr id="93" name="Google Shape;93;p17"/>
          <p:cNvSpPr/>
          <p:nvPr/>
        </p:nvSpPr>
        <p:spPr>
          <a:xfrm>
            <a:off x="1726112" y="2332431"/>
            <a:ext cx="287866" cy="533426"/>
          </a:xfrm>
          <a:prstGeom prst="downArrow">
            <a:avLst>
              <a:gd fmla="val 50000" name="adj1"/>
              <a:gd fmla="val 50000" name="adj2"/>
            </a:avLst>
          </a:prstGeom>
          <a:solidFill>
            <a:srgbClr val="CC06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350" name="Shape 350"/>
        <p:cNvGrpSpPr/>
        <p:nvPr/>
      </p:nvGrpSpPr>
      <p:grpSpPr>
        <a:xfrm>
          <a:off x="0" y="0"/>
          <a:ext cx="0" cy="0"/>
          <a:chOff x="0" y="0"/>
          <a:chExt cx="0" cy="0"/>
        </a:xfrm>
      </p:grpSpPr>
      <p:sp>
        <p:nvSpPr>
          <p:cNvPr id="351" name="Google Shape;351;p53"/>
          <p:cNvSpPr txBox="1"/>
          <p:nvPr/>
        </p:nvSpPr>
        <p:spPr>
          <a:xfrm>
            <a:off x="540817" y="251398"/>
            <a:ext cx="6109183" cy="729806"/>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AFRICAN AMERICAN CONVENTIONS</a:t>
            </a:r>
            <a:endParaRPr/>
          </a:p>
        </p:txBody>
      </p:sp>
      <p:sp>
        <p:nvSpPr>
          <p:cNvPr id="352" name="Google Shape;352;p53"/>
          <p:cNvSpPr/>
          <p:nvPr/>
        </p:nvSpPr>
        <p:spPr>
          <a:xfrm>
            <a:off x="2534194" y="1106450"/>
            <a:ext cx="4571456" cy="37856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Throughout the United States African Americans met in conventions to advance a vision of racial equality and used petitions to share their views with the government. In 1865, Charles Sumner offered a petition to the Joint Committee on Reconstruction from newly freed slaves in South Carolina calling for </a:t>
            </a:r>
            <a:r>
              <a:rPr b="1" i="0" lang="en-US" sz="2000" u="none" cap="none" strike="noStrike">
                <a:solidFill>
                  <a:srgbClr val="252F66"/>
                </a:solidFill>
                <a:latin typeface="Calibri"/>
                <a:ea typeface="Calibri"/>
                <a:cs typeface="Calibri"/>
                <a:sym typeface="Calibri"/>
              </a:rPr>
              <a:t>“constitutional protection in keeping arms, in holding public assemblies, and in complete liberty of speech and of the press.”</a:t>
            </a:r>
            <a:endParaRPr/>
          </a:p>
        </p:txBody>
      </p:sp>
      <p:pic>
        <p:nvPicPr>
          <p:cNvPr id="353" name="Google Shape;353;p53"/>
          <p:cNvPicPr preferRelativeResize="0"/>
          <p:nvPr/>
        </p:nvPicPr>
        <p:blipFill rotWithShape="1">
          <a:blip r:embed="rId3">
            <a:alphaModFix/>
          </a:blip>
          <a:srcRect b="0" l="0" r="0" t="0"/>
          <a:stretch/>
        </p:blipFill>
        <p:spPr>
          <a:xfrm>
            <a:off x="481681" y="1319317"/>
            <a:ext cx="1843508" cy="2504866"/>
          </a:xfrm>
          <a:prstGeom prst="rect">
            <a:avLst/>
          </a:prstGeom>
          <a:noFill/>
          <a:ln>
            <a:noFill/>
          </a:ln>
          <a:effectLst>
            <a:outerShdw blurRad="292100" rotWithShape="0" algn="tl" dir="2700000" dist="139700">
              <a:srgbClr val="333333">
                <a:alpha val="64705"/>
              </a:srgbClr>
            </a:outerShdw>
          </a:effectLst>
        </p:spPr>
      </p:pic>
      <p:sp>
        <p:nvSpPr>
          <p:cNvPr id="354" name="Google Shape;354;p53"/>
          <p:cNvSpPr txBox="1"/>
          <p:nvPr/>
        </p:nvSpPr>
        <p:spPr>
          <a:xfrm>
            <a:off x="496452" y="4000874"/>
            <a:ext cx="1843508" cy="491688"/>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400"/>
              <a:buFont typeface="Arial"/>
              <a:buNone/>
            </a:pPr>
            <a:r>
              <a:rPr b="1" i="0" lang="en-US" sz="1400" u="none" cap="none" strike="noStrike">
                <a:solidFill>
                  <a:srgbClr val="FFFFFF"/>
                </a:solidFill>
                <a:latin typeface="Quattrocento Sans"/>
                <a:ea typeface="Quattrocento Sans"/>
                <a:cs typeface="Quattrocento Sans"/>
                <a:sym typeface="Quattrocento Sans"/>
              </a:rPr>
              <a:t>Charles Sumner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5"/>
        </a:solidFill>
      </p:bgPr>
    </p:bg>
    <p:spTree>
      <p:nvGrpSpPr>
        <p:cNvPr id="358" name="Shape 358"/>
        <p:cNvGrpSpPr/>
        <p:nvPr/>
      </p:nvGrpSpPr>
      <p:grpSpPr>
        <a:xfrm>
          <a:off x="0" y="0"/>
          <a:ext cx="0" cy="0"/>
          <a:chOff x="0" y="0"/>
          <a:chExt cx="0" cy="0"/>
        </a:xfrm>
      </p:grpSpPr>
      <p:pic>
        <p:nvPicPr>
          <p:cNvPr id="359" name="Google Shape;359;p54"/>
          <p:cNvPicPr preferRelativeResize="0"/>
          <p:nvPr/>
        </p:nvPicPr>
        <p:blipFill rotWithShape="1">
          <a:blip r:embed="rId3">
            <a:alphaModFix/>
          </a:blip>
          <a:srcRect b="0" l="0" r="-196" t="0"/>
          <a:stretch/>
        </p:blipFill>
        <p:spPr>
          <a:xfrm>
            <a:off x="284799" y="1513196"/>
            <a:ext cx="2940010" cy="3198792"/>
          </a:xfrm>
          <a:prstGeom prst="rect">
            <a:avLst/>
          </a:prstGeom>
          <a:noFill/>
          <a:ln>
            <a:noFill/>
          </a:ln>
          <a:effectLst>
            <a:outerShdw blurRad="292100" rotWithShape="0" algn="tl" dir="2700000" dist="139700">
              <a:srgbClr val="333333">
                <a:alpha val="64705"/>
              </a:srgbClr>
            </a:outerShdw>
          </a:effectLst>
        </p:spPr>
      </p:pic>
      <p:sp>
        <p:nvSpPr>
          <p:cNvPr id="360" name="Google Shape;360;p54"/>
          <p:cNvSpPr txBox="1"/>
          <p:nvPr/>
        </p:nvSpPr>
        <p:spPr>
          <a:xfrm>
            <a:off x="754690" y="251397"/>
            <a:ext cx="5507286" cy="883135"/>
          </a:xfrm>
          <a:prstGeom prst="rect">
            <a:avLst/>
          </a:prstGeom>
          <a:solidFill>
            <a:srgbClr val="203864"/>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0000"/>
              </a:buClr>
              <a:buSzPts val="2400"/>
              <a:buFont typeface="Arial"/>
              <a:buNone/>
            </a:pPr>
            <a:r>
              <a:rPr b="1" i="0" lang="en-US" sz="2400" u="none" cap="none" strike="noStrike">
                <a:solidFill>
                  <a:schemeClr val="lt1"/>
                </a:solidFill>
                <a:latin typeface="Quattrocento Sans"/>
                <a:ea typeface="Quattrocento Sans"/>
                <a:cs typeface="Quattrocento Sans"/>
                <a:sym typeface="Quattrocento Sans"/>
              </a:rPr>
              <a:t>PETITIONS FOR WOMEN’S SUFFRAGE</a:t>
            </a:r>
            <a:endParaRPr/>
          </a:p>
        </p:txBody>
      </p:sp>
      <p:sp>
        <p:nvSpPr>
          <p:cNvPr id="361" name="Google Shape;361;p54"/>
          <p:cNvSpPr txBox="1"/>
          <p:nvPr/>
        </p:nvSpPr>
        <p:spPr>
          <a:xfrm>
            <a:off x="123494" y="4221116"/>
            <a:ext cx="1992689" cy="722452"/>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FFFFFF"/>
              </a:buClr>
              <a:buSzPts val="1200"/>
              <a:buFont typeface="Arial"/>
              <a:buNone/>
            </a:pPr>
            <a:r>
              <a:rPr b="1" i="0" lang="en-US" sz="1200" u="none" cap="none" strike="noStrike">
                <a:solidFill>
                  <a:srgbClr val="FFFFFF"/>
                </a:solidFill>
                <a:latin typeface="Quattrocento Sans"/>
                <a:ea typeface="Quattrocento Sans"/>
                <a:cs typeface="Quattrocento Sans"/>
                <a:sym typeface="Quattrocento Sans"/>
              </a:rPr>
              <a:t>Susan B. Anthony and Elizabeth Cady Stanton</a:t>
            </a:r>
            <a:endParaRPr/>
          </a:p>
        </p:txBody>
      </p:sp>
      <p:sp>
        <p:nvSpPr>
          <p:cNvPr id="362" name="Google Shape;362;p54"/>
          <p:cNvSpPr/>
          <p:nvPr/>
        </p:nvSpPr>
        <p:spPr>
          <a:xfrm>
            <a:off x="3386114" y="1985410"/>
            <a:ext cx="3461656"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Finally, in 1866, Susan B. Anthony and Elizabeth Cady Stanton spearheaded a petition drive that led thousands of women to petition Congress for the right to vote.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97" name="Shape 97"/>
        <p:cNvGrpSpPr/>
        <p:nvPr/>
      </p:nvGrpSpPr>
      <p:grpSpPr>
        <a:xfrm>
          <a:off x="0" y="0"/>
          <a:ext cx="0" cy="0"/>
          <a:chOff x="0" y="0"/>
          <a:chExt cx="0" cy="0"/>
        </a:xfrm>
      </p:grpSpPr>
      <p:sp>
        <p:nvSpPr>
          <p:cNvPr id="98" name="Google Shape;98;p18"/>
          <p:cNvSpPr/>
          <p:nvPr/>
        </p:nvSpPr>
        <p:spPr>
          <a:xfrm>
            <a:off x="242716" y="1338599"/>
            <a:ext cx="6762600" cy="2977500"/>
          </a:xfrm>
          <a:prstGeom prst="rect">
            <a:avLst/>
          </a:prstGeom>
          <a:noFill/>
          <a:ln>
            <a:noFill/>
          </a:ln>
        </p:spPr>
        <p:txBody>
          <a:bodyPr anchorCtr="0" anchor="t" bIns="34275" lIns="68575" spcFirstLastPara="1" rIns="68575" wrap="square" tIns="34275">
            <a:noAutofit/>
          </a:bodyPr>
          <a:lstStyle/>
          <a:p>
            <a:pPr indent="-203200" lvl="0" marL="342900" marR="0" rtl="0" algn="l">
              <a:lnSpc>
                <a:spcPct val="100000"/>
              </a:lnSpc>
              <a:spcBef>
                <a:spcPts val="0"/>
              </a:spcBef>
              <a:spcAft>
                <a:spcPts val="0"/>
              </a:spcAft>
              <a:buClr>
                <a:srgbClr val="1F3864"/>
              </a:buClr>
              <a:buSzPts val="2100"/>
              <a:buFont typeface="Arial"/>
              <a:buNone/>
            </a:pPr>
            <a:r>
              <a:t/>
            </a:r>
            <a:endParaRPr b="0" i="0" sz="1100" u="none" cap="none" strike="noStrike">
              <a:solidFill>
                <a:srgbClr val="000000"/>
              </a:solidFill>
              <a:latin typeface="Arial"/>
              <a:ea typeface="Arial"/>
              <a:cs typeface="Arial"/>
              <a:sym typeface="Arial"/>
            </a:endParaRPr>
          </a:p>
        </p:txBody>
      </p:sp>
      <p:sp>
        <p:nvSpPr>
          <p:cNvPr id="99" name="Google Shape;99;p18"/>
          <p:cNvSpPr/>
          <p:nvPr/>
        </p:nvSpPr>
        <p:spPr>
          <a:xfrm>
            <a:off x="242715" y="131101"/>
            <a:ext cx="4589700" cy="554699"/>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2800" u="none" cap="none" strike="noStrike">
                <a:solidFill>
                  <a:schemeClr val="lt1"/>
                </a:solidFill>
                <a:latin typeface="Quattrocento Sans"/>
                <a:ea typeface="Quattrocento Sans"/>
                <a:cs typeface="Quattrocento Sans"/>
                <a:sym typeface="Quattrocento Sans"/>
              </a:rPr>
              <a:t>BIG QUESTIONS</a:t>
            </a:r>
            <a:endParaRPr b="0" i="0" sz="1000" u="none" cap="none" strike="noStrike">
              <a:solidFill>
                <a:srgbClr val="000000"/>
              </a:solidFill>
              <a:latin typeface="Quattrocento Sans"/>
              <a:ea typeface="Quattrocento Sans"/>
              <a:cs typeface="Quattrocento Sans"/>
              <a:sym typeface="Quattrocento Sans"/>
            </a:endParaRPr>
          </a:p>
        </p:txBody>
      </p:sp>
      <p:sp>
        <p:nvSpPr>
          <p:cNvPr id="100" name="Google Shape;100;p18"/>
          <p:cNvSpPr/>
          <p:nvPr/>
        </p:nvSpPr>
        <p:spPr>
          <a:xfrm>
            <a:off x="209407" y="800290"/>
            <a:ext cx="6664045" cy="40934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52F66"/>
              </a:buClr>
              <a:buSzPts val="2000"/>
              <a:buFont typeface="Arial"/>
              <a:buChar char="•"/>
            </a:pPr>
            <a:r>
              <a:rPr b="0" i="0" lang="en-US" sz="2000" u="none" cap="none" strike="noStrike">
                <a:solidFill>
                  <a:srgbClr val="252F66"/>
                </a:solidFill>
                <a:latin typeface="Calibri"/>
                <a:ea typeface="Calibri"/>
                <a:cs typeface="Calibri"/>
                <a:sym typeface="Calibri"/>
              </a:rPr>
              <a:t>Why did the Founding generation include assembly and petition rights in the First Amendment?</a:t>
            </a:r>
            <a:endParaRPr/>
          </a:p>
          <a:p>
            <a:pPr indent="-285750" lvl="0" marL="285750" marR="0" rtl="0" algn="l">
              <a:lnSpc>
                <a:spcPct val="100000"/>
              </a:lnSpc>
              <a:spcBef>
                <a:spcPts val="0"/>
              </a:spcBef>
              <a:spcAft>
                <a:spcPts val="0"/>
              </a:spcAft>
              <a:buClr>
                <a:srgbClr val="252F66"/>
              </a:buClr>
              <a:buSzPts val="2000"/>
              <a:buFont typeface="Arial"/>
              <a:buChar char="•"/>
            </a:pPr>
            <a:r>
              <a:rPr b="0" i="0" lang="en-US" sz="2000" u="none" cap="none" strike="noStrike">
                <a:solidFill>
                  <a:srgbClr val="252F66"/>
                </a:solidFill>
                <a:latin typeface="Calibri"/>
                <a:ea typeface="Calibri"/>
                <a:cs typeface="Calibri"/>
                <a:sym typeface="Calibri"/>
              </a:rPr>
              <a:t>How did the Founding generation exercise their assembly and petition rights?</a:t>
            </a:r>
            <a:endParaRPr/>
          </a:p>
          <a:p>
            <a:pPr indent="-285750" lvl="0" marL="285750" marR="0" rtl="0" algn="l">
              <a:lnSpc>
                <a:spcPct val="100000"/>
              </a:lnSpc>
              <a:spcBef>
                <a:spcPts val="0"/>
              </a:spcBef>
              <a:spcAft>
                <a:spcPts val="0"/>
              </a:spcAft>
              <a:buClr>
                <a:srgbClr val="252F66"/>
              </a:buClr>
              <a:buSzPts val="2000"/>
              <a:buFont typeface="Arial"/>
              <a:buChar char="•"/>
            </a:pPr>
            <a:r>
              <a:rPr b="0" i="0" lang="en-US" sz="2000" u="none" cap="none" strike="noStrike">
                <a:solidFill>
                  <a:srgbClr val="252F66"/>
                </a:solidFill>
                <a:latin typeface="Calibri"/>
                <a:ea typeface="Calibri"/>
                <a:cs typeface="Calibri"/>
                <a:sym typeface="Calibri"/>
              </a:rPr>
              <a:t>How have constitutional movements throughout history used assembly and petition rights to push for constitutional change?</a:t>
            </a:r>
            <a:endParaRPr/>
          </a:p>
          <a:p>
            <a:pPr indent="-285750" lvl="0" marL="285750" marR="0" rtl="0" algn="l">
              <a:lnSpc>
                <a:spcPct val="100000"/>
              </a:lnSpc>
              <a:spcBef>
                <a:spcPts val="0"/>
              </a:spcBef>
              <a:spcAft>
                <a:spcPts val="0"/>
              </a:spcAft>
              <a:buClr>
                <a:srgbClr val="252F66"/>
              </a:buClr>
              <a:buSzPts val="2000"/>
              <a:buFont typeface="Arial"/>
              <a:buChar char="•"/>
            </a:pPr>
            <a:r>
              <a:rPr b="0" i="0" lang="en-US" sz="2000" u="none" cap="none" strike="noStrike">
                <a:solidFill>
                  <a:srgbClr val="252F66"/>
                </a:solidFill>
                <a:latin typeface="Calibri"/>
                <a:ea typeface="Calibri"/>
                <a:cs typeface="Calibri"/>
                <a:sym typeface="Calibri"/>
              </a:rPr>
              <a:t>How has the Supreme Court addressed assembly rights over time?</a:t>
            </a:r>
            <a:endParaRPr/>
          </a:p>
          <a:p>
            <a:pPr indent="-285750" lvl="0" marL="285750" marR="0" rtl="0" algn="l">
              <a:lnSpc>
                <a:spcPct val="100000"/>
              </a:lnSpc>
              <a:spcBef>
                <a:spcPts val="0"/>
              </a:spcBef>
              <a:spcAft>
                <a:spcPts val="0"/>
              </a:spcAft>
              <a:buClr>
                <a:srgbClr val="252F66"/>
              </a:buClr>
              <a:buSzPts val="2000"/>
              <a:buFont typeface="Arial"/>
              <a:buChar char="•"/>
            </a:pPr>
            <a:r>
              <a:rPr b="0" i="0" lang="en-US" sz="2000" u="none" cap="none" strike="noStrike">
                <a:solidFill>
                  <a:srgbClr val="252F66"/>
                </a:solidFill>
                <a:latin typeface="Calibri"/>
                <a:ea typeface="Calibri"/>
                <a:cs typeface="Calibri"/>
                <a:sym typeface="Calibri"/>
              </a:rPr>
              <a:t>What are some of the key constitutional debates over assembly and petition rights?</a:t>
            </a:r>
            <a:endParaRPr/>
          </a:p>
          <a:p>
            <a:pPr indent="-285750" lvl="0" marL="285750" marR="0" rtl="0" algn="l">
              <a:lnSpc>
                <a:spcPct val="100000"/>
              </a:lnSpc>
              <a:spcBef>
                <a:spcPts val="0"/>
              </a:spcBef>
              <a:spcAft>
                <a:spcPts val="0"/>
              </a:spcAft>
              <a:buClr>
                <a:srgbClr val="252F66"/>
              </a:buClr>
              <a:buSzPts val="2000"/>
              <a:buFont typeface="Arial"/>
              <a:buChar char="•"/>
            </a:pPr>
            <a:r>
              <a:rPr b="0" i="0" lang="en-US" sz="2000" u="none" cap="none" strike="noStrike">
                <a:solidFill>
                  <a:srgbClr val="252F66"/>
                </a:solidFill>
                <a:latin typeface="Calibri"/>
                <a:ea typeface="Calibri"/>
                <a:cs typeface="Calibri"/>
                <a:sym typeface="Calibri"/>
              </a:rPr>
              <a:t>How can you assert your rights to freedom of assembly and petition today?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04" name="Shape 104"/>
        <p:cNvGrpSpPr/>
        <p:nvPr/>
      </p:nvGrpSpPr>
      <p:grpSpPr>
        <a:xfrm>
          <a:off x="0" y="0"/>
          <a:ext cx="0" cy="0"/>
          <a:chOff x="0" y="0"/>
          <a:chExt cx="0" cy="0"/>
        </a:xfrm>
      </p:grpSpPr>
      <p:sp>
        <p:nvSpPr>
          <p:cNvPr id="105" name="Google Shape;105;p19"/>
          <p:cNvSpPr/>
          <p:nvPr/>
        </p:nvSpPr>
        <p:spPr>
          <a:xfrm>
            <a:off x="369955" y="1520470"/>
            <a:ext cx="6200177" cy="339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rgbClr val="252F66"/>
                </a:solidFill>
                <a:latin typeface="Calibri"/>
                <a:ea typeface="Calibri"/>
                <a:cs typeface="Calibri"/>
                <a:sym typeface="Calibri"/>
              </a:rPr>
              <a:t>“Congress shall make no law </a:t>
            </a:r>
            <a:r>
              <a:rPr b="0" i="0" lang="en-US" sz="2400" u="none" cap="none" strike="noStrike">
                <a:solidFill>
                  <a:srgbClr val="252F66"/>
                </a:solidFill>
                <a:latin typeface="Calibri"/>
                <a:ea typeface="Calibri"/>
                <a:cs typeface="Calibri"/>
                <a:sym typeface="Calibri"/>
              </a:rPr>
              <a:t>respecting an establishment of religion, or prohibiting the free exercise thereof; or </a:t>
            </a:r>
            <a:r>
              <a:rPr b="1" i="0" lang="en-US" sz="2400" u="sng" cap="none" strike="noStrike">
                <a:solidFill>
                  <a:srgbClr val="252F66"/>
                </a:solidFill>
                <a:latin typeface="Calibri"/>
                <a:ea typeface="Calibri"/>
                <a:cs typeface="Calibri"/>
                <a:sym typeface="Calibri"/>
              </a:rPr>
              <a:t>abridging</a:t>
            </a:r>
            <a:r>
              <a:rPr b="0" i="0" lang="en-US" sz="2400" u="none" cap="none" strike="noStrike">
                <a:solidFill>
                  <a:srgbClr val="252F66"/>
                </a:solidFill>
                <a:latin typeface="Calibri"/>
                <a:ea typeface="Calibri"/>
                <a:cs typeface="Calibri"/>
                <a:sym typeface="Calibri"/>
              </a:rPr>
              <a:t> the freedom of speech, or of the press; or </a:t>
            </a:r>
            <a:r>
              <a:rPr b="1" i="0" lang="en-US" sz="2400" u="sng" cap="none" strike="noStrike">
                <a:solidFill>
                  <a:srgbClr val="252F66"/>
                </a:solidFill>
                <a:latin typeface="Calibri"/>
                <a:ea typeface="Calibri"/>
                <a:cs typeface="Calibri"/>
                <a:sym typeface="Calibri"/>
              </a:rPr>
              <a:t>the right of the people peaceably to assemble, and to petition the Government for a redress of grievances.”</a:t>
            </a:r>
            <a:endParaRPr b="1" i="0" sz="1100" u="sng" cap="none" strike="noStrike">
              <a:solidFill>
                <a:srgbClr val="000000"/>
              </a:solidFill>
              <a:latin typeface="Arial"/>
              <a:ea typeface="Arial"/>
              <a:cs typeface="Arial"/>
              <a:sym typeface="Arial"/>
            </a:endParaRPr>
          </a:p>
        </p:txBody>
      </p:sp>
      <p:sp>
        <p:nvSpPr>
          <p:cNvPr id="106" name="Google Shape;106;p19"/>
          <p:cNvSpPr/>
          <p:nvPr/>
        </p:nvSpPr>
        <p:spPr>
          <a:xfrm>
            <a:off x="242715" y="335645"/>
            <a:ext cx="543252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chemeClr val="lt1"/>
                </a:solidFill>
                <a:latin typeface="Quattrocento Sans"/>
                <a:ea typeface="Quattrocento Sans"/>
                <a:cs typeface="Quattrocento Sans"/>
                <a:sym typeface="Quattrocento Sans"/>
              </a:rPr>
              <a:t>THE FIRST AMENDMENT </a:t>
            </a:r>
            <a:endParaRPr b="0" i="0" sz="105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10" name="Shape 110"/>
        <p:cNvGrpSpPr/>
        <p:nvPr/>
      </p:nvGrpSpPr>
      <p:grpSpPr>
        <a:xfrm>
          <a:off x="0" y="0"/>
          <a:ext cx="0" cy="0"/>
          <a:chOff x="0" y="0"/>
          <a:chExt cx="0" cy="0"/>
        </a:xfrm>
      </p:grpSpPr>
      <p:sp>
        <p:nvSpPr>
          <p:cNvPr id="111" name="Google Shape;111;p20"/>
          <p:cNvSpPr/>
          <p:nvPr/>
        </p:nvSpPr>
        <p:spPr>
          <a:xfrm>
            <a:off x="214945" y="1150354"/>
            <a:ext cx="6568587" cy="3993146"/>
          </a:xfrm>
          <a:prstGeom prst="rect">
            <a:avLst/>
          </a:prstGeom>
          <a:noFill/>
          <a:ln>
            <a:noFill/>
          </a:ln>
        </p:spPr>
        <p:txBody>
          <a:bodyPr anchorCtr="0" anchor="t" bIns="34275" lIns="68575" spcFirstLastPara="1" rIns="68575" wrap="square" tIns="34275">
            <a:noAutofit/>
          </a:bodyPr>
          <a:lstStyle/>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252F66"/>
                </a:solidFill>
                <a:latin typeface="Calibri"/>
                <a:ea typeface="Calibri"/>
                <a:cs typeface="Calibri"/>
                <a:sym typeface="Calibri"/>
              </a:rPr>
              <a:t>First, the </a:t>
            </a:r>
            <a:r>
              <a:rPr b="1" i="0" lang="en-US" sz="2400" u="none" cap="none" strike="noStrike">
                <a:solidFill>
                  <a:srgbClr val="252F66"/>
                </a:solidFill>
                <a:latin typeface="Calibri"/>
                <a:ea typeface="Calibri"/>
                <a:cs typeface="Calibri"/>
                <a:sym typeface="Calibri"/>
              </a:rPr>
              <a:t>freedom of assembly </a:t>
            </a:r>
            <a:r>
              <a:rPr b="0" i="0" lang="en-US" sz="2400" u="none" cap="none" strike="noStrike">
                <a:solidFill>
                  <a:srgbClr val="252F66"/>
                </a:solidFill>
                <a:latin typeface="Calibri"/>
                <a:ea typeface="Calibri"/>
                <a:cs typeface="Calibri"/>
                <a:sym typeface="Calibri"/>
              </a:rPr>
              <a:t>protects our right to gather together with others in groups—whether as part of a political meeting, religious gathering, street protest, or parade.</a:t>
            </a:r>
            <a:endParaRPr/>
          </a:p>
          <a:p>
            <a:pPr indent="-190500" lvl="0" marL="342900" marR="0" rtl="0" algn="l">
              <a:lnSpc>
                <a:spcPct val="100000"/>
              </a:lnSpc>
              <a:spcBef>
                <a:spcPts val="0"/>
              </a:spcBef>
              <a:spcAft>
                <a:spcPts val="0"/>
              </a:spcAft>
              <a:buClr>
                <a:srgbClr val="252F66"/>
              </a:buClr>
              <a:buSzPts val="2400"/>
              <a:buFont typeface="Arial"/>
              <a:buNone/>
            </a:pPr>
            <a:r>
              <a:t/>
            </a:r>
            <a:endParaRPr b="0" i="0" sz="2400" u="none" cap="none" strike="noStrike">
              <a:solidFill>
                <a:srgbClr val="252F66"/>
              </a:solidFill>
              <a:latin typeface="Calibri"/>
              <a:ea typeface="Calibri"/>
              <a:cs typeface="Calibri"/>
              <a:sym typeface="Calibri"/>
            </a:endParaRPr>
          </a:p>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252F66"/>
                </a:solidFill>
                <a:latin typeface="Calibri"/>
                <a:ea typeface="Calibri"/>
                <a:cs typeface="Calibri"/>
                <a:sym typeface="Calibri"/>
              </a:rPr>
              <a:t>Second, the </a:t>
            </a:r>
            <a:r>
              <a:rPr b="1" i="0" lang="en-US" sz="2400" u="none" cap="none" strike="noStrike">
                <a:solidFill>
                  <a:srgbClr val="252F66"/>
                </a:solidFill>
                <a:latin typeface="Calibri"/>
                <a:ea typeface="Calibri"/>
                <a:cs typeface="Calibri"/>
                <a:sym typeface="Calibri"/>
              </a:rPr>
              <a:t>right to petition</a:t>
            </a:r>
            <a:r>
              <a:rPr b="0" i="0" lang="en-US" sz="2400" u="none" cap="none" strike="noStrike">
                <a:solidFill>
                  <a:srgbClr val="252F66"/>
                </a:solidFill>
                <a:latin typeface="Calibri"/>
                <a:ea typeface="Calibri"/>
                <a:cs typeface="Calibri"/>
                <a:sym typeface="Calibri"/>
              </a:rPr>
              <a:t> goes to our right to join together with others to share our collective views with the government—often by highlighting problems and suggesting ways of fixing them.</a:t>
            </a:r>
            <a:endParaRPr/>
          </a:p>
        </p:txBody>
      </p:sp>
      <p:sp>
        <p:nvSpPr>
          <p:cNvPr id="112" name="Google Shape;112;p20"/>
          <p:cNvSpPr/>
          <p:nvPr/>
        </p:nvSpPr>
        <p:spPr>
          <a:xfrm>
            <a:off x="242715" y="335645"/>
            <a:ext cx="5432527"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chemeClr val="lt1"/>
                </a:solidFill>
                <a:latin typeface="Quattrocento Sans"/>
                <a:ea typeface="Quattrocento Sans"/>
                <a:cs typeface="Quattrocento Sans"/>
                <a:sym typeface="Quattrocento Sans"/>
              </a:rPr>
              <a:t>THE FIRST AMENDMENT </a:t>
            </a:r>
            <a:endParaRPr b="0" i="0" sz="105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16" name="Shape 116"/>
        <p:cNvGrpSpPr/>
        <p:nvPr/>
      </p:nvGrpSpPr>
      <p:grpSpPr>
        <a:xfrm>
          <a:off x="0" y="0"/>
          <a:ext cx="0" cy="0"/>
          <a:chOff x="0" y="0"/>
          <a:chExt cx="0" cy="0"/>
        </a:xfrm>
      </p:grpSpPr>
      <p:sp>
        <p:nvSpPr>
          <p:cNvPr id="117" name="Google Shape;117;p21"/>
          <p:cNvSpPr/>
          <p:nvPr/>
        </p:nvSpPr>
        <p:spPr>
          <a:xfrm>
            <a:off x="398331" y="235102"/>
            <a:ext cx="5720081" cy="63895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2800" u="none" cap="none" strike="noStrike">
                <a:solidFill>
                  <a:schemeClr val="lt1"/>
                </a:solidFill>
                <a:latin typeface="Quattrocento Sans"/>
                <a:ea typeface="Quattrocento Sans"/>
                <a:cs typeface="Quattrocento Sans"/>
                <a:sym typeface="Quattrocento Sans"/>
              </a:rPr>
              <a:t>WILLIAM PENN</a:t>
            </a:r>
            <a:endParaRPr b="0" i="0" sz="1000" u="none" cap="none" strike="noStrike">
              <a:solidFill>
                <a:srgbClr val="000000"/>
              </a:solidFill>
              <a:latin typeface="Quattrocento Sans"/>
              <a:ea typeface="Quattrocento Sans"/>
              <a:cs typeface="Quattrocento Sans"/>
              <a:sym typeface="Quattrocento Sans"/>
            </a:endParaRPr>
          </a:p>
        </p:txBody>
      </p:sp>
      <p:pic>
        <p:nvPicPr>
          <p:cNvPr id="118" name="Google Shape;118;p21"/>
          <p:cNvPicPr preferRelativeResize="0"/>
          <p:nvPr/>
        </p:nvPicPr>
        <p:blipFill rotWithShape="1">
          <a:blip r:embed="rId3">
            <a:alphaModFix/>
          </a:blip>
          <a:srcRect b="0" l="0" r="0" t="0"/>
          <a:stretch/>
        </p:blipFill>
        <p:spPr>
          <a:xfrm>
            <a:off x="1745531" y="927455"/>
            <a:ext cx="3293108" cy="4094629"/>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rotWithShape="1">
          <a:blip r:embed="rId3">
            <a:alphaModFix/>
          </a:blip>
          <a:srcRect b="3119" l="2879" r="3910" t="8829"/>
          <a:stretch/>
        </p:blipFill>
        <p:spPr>
          <a:xfrm>
            <a:off x="1346199" y="1295924"/>
            <a:ext cx="3877781" cy="3454400"/>
          </a:xfrm>
          <a:prstGeom prst="rect">
            <a:avLst/>
          </a:prstGeom>
          <a:noFill/>
          <a:ln>
            <a:noFill/>
          </a:ln>
          <a:effectLst>
            <a:outerShdw blurRad="292100" rotWithShape="0" algn="tl" dir="2700000" dist="139700">
              <a:srgbClr val="333333">
                <a:alpha val="64705"/>
              </a:srgbClr>
            </a:outerShdw>
          </a:effectLst>
        </p:spPr>
      </p:pic>
      <p:sp>
        <p:nvSpPr>
          <p:cNvPr id="124" name="Google Shape;124;p22"/>
          <p:cNvSpPr/>
          <p:nvPr/>
        </p:nvSpPr>
        <p:spPr>
          <a:xfrm>
            <a:off x="398331" y="235102"/>
            <a:ext cx="5720081" cy="85815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Quattrocento Sans"/>
                <a:ea typeface="Quattrocento Sans"/>
                <a:cs typeface="Quattrocento Sans"/>
                <a:sym typeface="Quattrocento Sans"/>
              </a:rPr>
              <a:t>BUSHELL'S CASE —</a:t>
            </a:r>
            <a:endParaRPr/>
          </a:p>
          <a:p>
            <a:pPr indent="0" lvl="0" marL="0" marR="0" rtl="0" algn="ctr">
              <a:lnSpc>
                <a:spcPct val="100000"/>
              </a:lnSpc>
              <a:spcBef>
                <a:spcPts val="0"/>
              </a:spcBef>
              <a:spcAft>
                <a:spcPts val="0"/>
              </a:spcAft>
              <a:buNone/>
            </a:pPr>
            <a:r>
              <a:rPr b="1" i="0" lang="en-US" sz="2400" u="none" cap="none" strike="noStrike">
                <a:solidFill>
                  <a:schemeClr val="lt1"/>
                </a:solidFill>
                <a:latin typeface="Quattrocento Sans"/>
                <a:ea typeface="Quattrocento Sans"/>
                <a:cs typeface="Quattrocento Sans"/>
                <a:sym typeface="Quattrocento Sans"/>
              </a:rPr>
              <a:t>THE PENN/MEAD TRIAL (1670)</a:t>
            </a:r>
            <a:endParaRPr b="0" i="0" sz="9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